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3" r:id="rId1"/>
  </p:sldMasterIdLst>
  <p:notesMasterIdLst>
    <p:notesMasterId r:id="rId24"/>
  </p:notesMasterIdLst>
  <p:sldIdLst>
    <p:sldId id="264" r:id="rId2"/>
    <p:sldId id="265" r:id="rId3"/>
    <p:sldId id="267" r:id="rId4"/>
    <p:sldId id="271" r:id="rId5"/>
    <p:sldId id="270" r:id="rId6"/>
    <p:sldId id="279" r:id="rId7"/>
    <p:sldId id="262" r:id="rId8"/>
    <p:sldId id="261" r:id="rId9"/>
    <p:sldId id="257" r:id="rId10"/>
    <p:sldId id="283" r:id="rId11"/>
    <p:sldId id="260" r:id="rId12"/>
    <p:sldId id="281" r:id="rId13"/>
    <p:sldId id="282" r:id="rId14"/>
    <p:sldId id="284" r:id="rId15"/>
    <p:sldId id="274" r:id="rId16"/>
    <p:sldId id="266" r:id="rId17"/>
    <p:sldId id="285" r:id="rId18"/>
    <p:sldId id="286" r:id="rId19"/>
    <p:sldId id="290" r:id="rId20"/>
    <p:sldId id="273" r:id="rId21"/>
    <p:sldId id="287" r:id="rId22"/>
    <p:sldId id="28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A4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327"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DEC77-BC48-4426-962C-23D125C404F4}" type="datetimeFigureOut">
              <a:rPr lang="en-US" smtClean="0"/>
              <a:t>11/29/2017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F3C22-1439-4845-B036-4422B8957629}" type="slidenum">
              <a:rPr lang="en-US" smtClean="0"/>
              <a:t>‹#›</a:t>
            </a:fld>
            <a:endParaRPr lang="en-US"/>
          </a:p>
        </p:txBody>
      </p:sp>
    </p:spTree>
    <p:extLst>
      <p:ext uri="{BB962C8B-B14F-4D97-AF65-F5344CB8AC3E}">
        <p14:creationId xmlns:p14="http://schemas.microsoft.com/office/powerpoint/2010/main" val="240864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7F3C22-1439-4845-B036-4422B8957629}" type="slidenum">
              <a:rPr lang="en-US" smtClean="0"/>
              <a:t>4</a:t>
            </a:fld>
            <a:endParaRPr lang="en-US"/>
          </a:p>
        </p:txBody>
      </p:sp>
    </p:spTree>
    <p:extLst>
      <p:ext uri="{BB962C8B-B14F-4D97-AF65-F5344CB8AC3E}">
        <p14:creationId xmlns:p14="http://schemas.microsoft.com/office/powerpoint/2010/main" val="1225686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7F3C22-1439-4845-B036-4422B8957629}" type="slidenum">
              <a:rPr lang="en-US" smtClean="0"/>
              <a:t>8</a:t>
            </a:fld>
            <a:endParaRPr lang="en-US"/>
          </a:p>
        </p:txBody>
      </p:sp>
    </p:spTree>
    <p:extLst>
      <p:ext uri="{BB962C8B-B14F-4D97-AF65-F5344CB8AC3E}">
        <p14:creationId xmlns:p14="http://schemas.microsoft.com/office/powerpoint/2010/main" val="14260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7F3C22-1439-4845-B036-4422B8957629}" type="slidenum">
              <a:rPr lang="en-US" smtClean="0"/>
              <a:t>11</a:t>
            </a:fld>
            <a:endParaRPr lang="en-US"/>
          </a:p>
        </p:txBody>
      </p:sp>
    </p:spTree>
    <p:extLst>
      <p:ext uri="{BB962C8B-B14F-4D97-AF65-F5344CB8AC3E}">
        <p14:creationId xmlns:p14="http://schemas.microsoft.com/office/powerpoint/2010/main" val="3013904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7F3C22-1439-4845-B036-4422B8957629}" type="slidenum">
              <a:rPr lang="en-US" smtClean="0"/>
              <a:t>12</a:t>
            </a:fld>
            <a:endParaRPr lang="en-US"/>
          </a:p>
        </p:txBody>
      </p:sp>
    </p:spTree>
    <p:extLst>
      <p:ext uri="{BB962C8B-B14F-4D97-AF65-F5344CB8AC3E}">
        <p14:creationId xmlns:p14="http://schemas.microsoft.com/office/powerpoint/2010/main" val="36315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7F3C22-1439-4845-B036-4422B8957629}" type="slidenum">
              <a:rPr lang="en-US" smtClean="0"/>
              <a:t>15</a:t>
            </a:fld>
            <a:endParaRPr lang="en-US"/>
          </a:p>
        </p:txBody>
      </p:sp>
    </p:spTree>
    <p:extLst>
      <p:ext uri="{BB962C8B-B14F-4D97-AF65-F5344CB8AC3E}">
        <p14:creationId xmlns:p14="http://schemas.microsoft.com/office/powerpoint/2010/main" val="3782557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7F3C22-1439-4845-B036-4422B8957629}" type="slidenum">
              <a:rPr lang="en-US" smtClean="0"/>
              <a:t>16</a:t>
            </a:fld>
            <a:endParaRPr lang="en-US"/>
          </a:p>
        </p:txBody>
      </p:sp>
    </p:spTree>
    <p:extLst>
      <p:ext uri="{BB962C8B-B14F-4D97-AF65-F5344CB8AC3E}">
        <p14:creationId xmlns:p14="http://schemas.microsoft.com/office/powerpoint/2010/main" val="77685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7F3C22-1439-4845-B036-4422B8957629}" type="slidenum">
              <a:rPr lang="en-US" smtClean="0"/>
              <a:t>17</a:t>
            </a:fld>
            <a:endParaRPr lang="en-US"/>
          </a:p>
        </p:txBody>
      </p:sp>
    </p:spTree>
    <p:extLst>
      <p:ext uri="{BB962C8B-B14F-4D97-AF65-F5344CB8AC3E}">
        <p14:creationId xmlns:p14="http://schemas.microsoft.com/office/powerpoint/2010/main" val="2238364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931790-08E2-4ADF-B329-A3B263CF11FC}"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612716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31790-08E2-4ADF-B329-A3B263CF11FC}" type="datetimeFigureOut">
              <a:rPr lang="en-US" smtClean="0"/>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2086683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0931790-08E2-4ADF-B329-A3B263CF11FC}"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4092575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0931790-08E2-4ADF-B329-A3B263CF11FC}"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223A74-3BA5-4FEC-A6C5-4E3A58B7FC1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41337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31790-08E2-4ADF-B329-A3B263CF11FC}"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820257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0931790-08E2-4ADF-B329-A3B263CF11FC}" type="datetimeFigureOut">
              <a:rPr lang="en-US" smtClean="0"/>
              <a:t>11/29/2017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573210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0931790-08E2-4ADF-B329-A3B263CF11FC}" type="datetimeFigureOut">
              <a:rPr lang="en-US" smtClean="0"/>
              <a:t>11/29/2017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2538719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31790-08E2-4ADF-B329-A3B263CF11FC}"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129344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31790-08E2-4ADF-B329-A3B263CF11FC}"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6530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0931790-08E2-4ADF-B329-A3B263CF11FC}"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1035280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31790-08E2-4ADF-B329-A3B263CF11FC}" type="datetimeFigureOut">
              <a:rPr lang="en-US" smtClean="0"/>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2125548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931790-08E2-4ADF-B329-A3B263CF11FC}" type="datetimeFigureOut">
              <a:rPr lang="en-US" smtClean="0"/>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133902894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931790-08E2-4ADF-B329-A3B263CF11FC}" type="datetimeFigureOut">
              <a:rPr lang="en-US" smtClean="0"/>
              <a:t>11/29/2017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3107346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0931790-08E2-4ADF-B329-A3B263CF11FC}" type="datetimeFigureOut">
              <a:rPr lang="en-US" smtClean="0"/>
              <a:t>11/29/2017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201270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0931790-08E2-4ADF-B329-A3B263CF11FC}" type="datetimeFigureOut">
              <a:rPr lang="en-US" smtClean="0"/>
              <a:t>11/29/2017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4118009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A0931790-08E2-4ADF-B329-A3B263CF11FC}" type="datetimeFigureOut">
              <a:rPr lang="en-US" smtClean="0"/>
              <a:t>11/29/2017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406971941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31790-08E2-4ADF-B329-A3B263CF11FC}" type="datetimeFigureOut">
              <a:rPr lang="en-US" smtClean="0"/>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223A74-3BA5-4FEC-A6C5-4E3A58B7FC17}" type="slidenum">
              <a:rPr lang="en-US" smtClean="0"/>
              <a:t>‹#›</a:t>
            </a:fld>
            <a:endParaRPr lang="en-US"/>
          </a:p>
        </p:txBody>
      </p:sp>
    </p:spTree>
    <p:extLst>
      <p:ext uri="{BB962C8B-B14F-4D97-AF65-F5344CB8AC3E}">
        <p14:creationId xmlns:p14="http://schemas.microsoft.com/office/powerpoint/2010/main" val="2872274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0931790-08E2-4ADF-B329-A3B263CF11FC}" type="datetimeFigureOut">
              <a:rPr lang="en-US" smtClean="0"/>
              <a:t>11/29/2017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1223A74-3BA5-4FEC-A6C5-4E3A58B7FC17}" type="slidenum">
              <a:rPr lang="en-US" smtClean="0"/>
              <a:t>‹#›</a:t>
            </a:fld>
            <a:endParaRPr lang="en-US"/>
          </a:p>
        </p:txBody>
      </p:sp>
    </p:spTree>
    <p:extLst>
      <p:ext uri="{BB962C8B-B14F-4D97-AF65-F5344CB8AC3E}">
        <p14:creationId xmlns:p14="http://schemas.microsoft.com/office/powerpoint/2010/main" val="4161645338"/>
      </p:ext>
    </p:extLst>
  </p:cSld>
  <p:clrMap bg1="dk1" tx1="lt1" bg2="dk2" tx2="lt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ezpark.azurewebsites.ne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DD94-0585-408D-A627-33880F0C11BD}"/>
              </a:ext>
            </a:extLst>
          </p:cNvPr>
          <p:cNvSpPr>
            <a:spLocks noGrp="1"/>
          </p:cNvSpPr>
          <p:nvPr>
            <p:ph type="ctrTitle"/>
          </p:nvPr>
        </p:nvSpPr>
        <p:spPr>
          <a:xfrm>
            <a:off x="1279022" y="1509417"/>
            <a:ext cx="8740483" cy="353840"/>
          </a:xfrm>
        </p:spPr>
        <p:txBody>
          <a:bodyPr>
            <a:normAutofit fontScale="90000"/>
          </a:bodyPr>
          <a:lstStyle/>
          <a:p>
            <a:pPr algn="ctr"/>
            <a:r>
              <a:rPr lang="en-US" dirty="0"/>
              <a:t>Easy parking</a:t>
            </a:r>
          </a:p>
        </p:txBody>
      </p:sp>
      <p:sp>
        <p:nvSpPr>
          <p:cNvPr id="3" name="Subtitle 2">
            <a:extLst>
              <a:ext uri="{FF2B5EF4-FFF2-40B4-BE49-F238E27FC236}">
                <a16:creationId xmlns:a16="http://schemas.microsoft.com/office/drawing/2014/main" id="{254A1902-C1A1-4D26-A9DE-5EDA5C2724B1}"/>
              </a:ext>
            </a:extLst>
          </p:cNvPr>
          <p:cNvSpPr>
            <a:spLocks noGrp="1"/>
          </p:cNvSpPr>
          <p:nvPr>
            <p:ph type="subTitle" idx="1"/>
          </p:nvPr>
        </p:nvSpPr>
        <p:spPr>
          <a:xfrm>
            <a:off x="8003263" y="4695899"/>
            <a:ext cx="4032485" cy="1985558"/>
          </a:xfrm>
        </p:spPr>
        <p:txBody>
          <a:bodyPr>
            <a:normAutofit fontScale="85000" lnSpcReduction="20000"/>
          </a:bodyPr>
          <a:lstStyle/>
          <a:p>
            <a:pPr algn="ctr"/>
            <a:r>
              <a:rPr lang="en-US" dirty="0"/>
              <a:t>Sadia Shromin (Team Leader)</a:t>
            </a:r>
          </a:p>
          <a:p>
            <a:pPr algn="ctr"/>
            <a:r>
              <a:rPr lang="en-US" dirty="0"/>
              <a:t>Charles Chukwuma Odunukwe</a:t>
            </a:r>
          </a:p>
          <a:p>
            <a:pPr algn="ctr"/>
            <a:r>
              <a:rPr lang="en-US" dirty="0"/>
              <a:t>Anitha Palusa</a:t>
            </a:r>
          </a:p>
          <a:p>
            <a:pPr algn="ctr"/>
            <a:r>
              <a:rPr lang="en-US" dirty="0"/>
              <a:t>Bede Eze</a:t>
            </a:r>
          </a:p>
          <a:p>
            <a:pPr algn="ctr"/>
            <a:r>
              <a:rPr lang="en-US" dirty="0"/>
              <a:t>Adil Nowshad</a:t>
            </a:r>
          </a:p>
          <a:p>
            <a:pPr algn="ctr"/>
            <a:r>
              <a:rPr lang="en-US" dirty="0"/>
              <a:t> </a:t>
            </a:r>
          </a:p>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1769" y="2079745"/>
            <a:ext cx="3469761" cy="1642650"/>
          </a:xfrm>
          <a:prstGeom prst="rect">
            <a:avLst/>
          </a:prstGeom>
        </p:spPr>
      </p:pic>
    </p:spTree>
    <p:extLst>
      <p:ext uri="{BB962C8B-B14F-4D97-AF65-F5344CB8AC3E}">
        <p14:creationId xmlns:p14="http://schemas.microsoft.com/office/powerpoint/2010/main" val="603855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FFDE-87E5-420B-9984-E30996E24822}"/>
              </a:ext>
            </a:extLst>
          </p:cNvPr>
          <p:cNvSpPr>
            <a:spLocks noGrp="1"/>
          </p:cNvSpPr>
          <p:nvPr>
            <p:ph type="title"/>
          </p:nvPr>
        </p:nvSpPr>
        <p:spPr>
          <a:xfrm>
            <a:off x="7682591" y="1297173"/>
            <a:ext cx="3507991" cy="1400530"/>
          </a:xfrm>
        </p:spPr>
        <p:txBody>
          <a:bodyPr/>
          <a:lstStyle/>
          <a:p>
            <a:pPr algn="ctr"/>
            <a:r>
              <a:rPr lang="en-US" dirty="0"/>
              <a:t>Sequence diagram </a:t>
            </a:r>
          </a:p>
        </p:txBody>
      </p:sp>
      <p:pic>
        <p:nvPicPr>
          <p:cNvPr id="4" name="Picture 3">
            <a:extLst>
              <a:ext uri="{FF2B5EF4-FFF2-40B4-BE49-F238E27FC236}">
                <a16:creationId xmlns:a16="http://schemas.microsoft.com/office/drawing/2014/main" id="{714C1752-0CE9-47C3-8A8A-C9312B08A5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5393" y="310719"/>
            <a:ext cx="7112972" cy="6285390"/>
          </a:xfrm>
          <a:prstGeom prst="rect">
            <a:avLst/>
          </a:prstGeom>
          <a:noFill/>
          <a:ln>
            <a:noFill/>
          </a:ln>
        </p:spPr>
      </p:pic>
    </p:spTree>
    <p:extLst>
      <p:ext uri="{BB962C8B-B14F-4D97-AF65-F5344CB8AC3E}">
        <p14:creationId xmlns:p14="http://schemas.microsoft.com/office/powerpoint/2010/main" val="379504423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66F53F-8987-4903-BFCB-41FE7B69A6E7}"/>
              </a:ext>
            </a:extLst>
          </p:cNvPr>
          <p:cNvPicPr>
            <a:picLocks noChangeAspect="1"/>
          </p:cNvPicPr>
          <p:nvPr/>
        </p:nvPicPr>
        <p:blipFill>
          <a:blip r:embed="rId3"/>
          <a:stretch>
            <a:fillRect/>
          </a:stretch>
        </p:blipFill>
        <p:spPr>
          <a:xfrm>
            <a:off x="628792" y="507670"/>
            <a:ext cx="8020909" cy="5870269"/>
          </a:xfrm>
          <a:prstGeom prst="rect">
            <a:avLst/>
          </a:prstGeom>
        </p:spPr>
      </p:pic>
      <p:sp>
        <p:nvSpPr>
          <p:cNvPr id="22" name="Rectangle 21">
            <a:extLst>
              <a:ext uri="{FF2B5EF4-FFF2-40B4-BE49-F238E27FC236}">
                <a16:creationId xmlns:a16="http://schemas.microsoft.com/office/drawing/2014/main" id="{ED645272-E6CC-4DB2-9EF2-AF527FB4677C}"/>
              </a:ext>
            </a:extLst>
          </p:cNvPr>
          <p:cNvSpPr/>
          <p:nvPr/>
        </p:nvSpPr>
        <p:spPr>
          <a:xfrm>
            <a:off x="8605878" y="1119871"/>
            <a:ext cx="2953534" cy="135678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lnSpc>
                <a:spcPct val="107000"/>
              </a:lnSpc>
              <a:spcBef>
                <a:spcPct val="0"/>
              </a:spcBef>
              <a:buSzPts val="1400"/>
            </a:pPr>
            <a:r>
              <a:rPr lang="en-US" sz="4000" b="1" dirty="0">
                <a:solidFill>
                  <a:schemeClr val="tx2"/>
                </a:solidFill>
                <a:latin typeface="+mj-lt"/>
                <a:ea typeface="+mj-ea"/>
                <a:cs typeface="+mj-cs"/>
              </a:rPr>
              <a:t>State </a:t>
            </a:r>
          </a:p>
          <a:p>
            <a:pPr algn="ctr">
              <a:lnSpc>
                <a:spcPct val="107000"/>
              </a:lnSpc>
              <a:spcBef>
                <a:spcPct val="0"/>
              </a:spcBef>
              <a:buSzPts val="1400"/>
            </a:pPr>
            <a:r>
              <a:rPr lang="en-US" sz="4000" b="1" dirty="0">
                <a:solidFill>
                  <a:schemeClr val="tx2"/>
                </a:solidFill>
                <a:latin typeface="+mj-lt"/>
                <a:ea typeface="+mj-ea"/>
                <a:cs typeface="+mj-cs"/>
              </a:rPr>
              <a:t>Diagram</a:t>
            </a:r>
          </a:p>
        </p:txBody>
      </p:sp>
    </p:spTree>
    <p:extLst>
      <p:ext uri="{BB962C8B-B14F-4D97-AF65-F5344CB8AC3E}">
        <p14:creationId xmlns:p14="http://schemas.microsoft.com/office/powerpoint/2010/main" val="183023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74B25-9C16-4888-9AD8-486906E524C9}"/>
              </a:ext>
            </a:extLst>
          </p:cNvPr>
          <p:cNvSpPr>
            <a:spLocks noGrp="1"/>
          </p:cNvSpPr>
          <p:nvPr>
            <p:ph type="title"/>
          </p:nvPr>
        </p:nvSpPr>
        <p:spPr/>
        <p:txBody>
          <a:bodyPr/>
          <a:lstStyle/>
          <a:p>
            <a:r>
              <a:rPr lang="en-US" dirty="0"/>
              <a:t>CRC CARD</a:t>
            </a:r>
          </a:p>
        </p:txBody>
      </p:sp>
      <p:grpSp>
        <p:nvGrpSpPr>
          <p:cNvPr id="16" name="Group 15">
            <a:extLst>
              <a:ext uri="{FF2B5EF4-FFF2-40B4-BE49-F238E27FC236}">
                <a16:creationId xmlns:a16="http://schemas.microsoft.com/office/drawing/2014/main" id="{01C0F07D-26AF-45EB-B189-7EDA8B59235E}"/>
              </a:ext>
            </a:extLst>
          </p:cNvPr>
          <p:cNvGrpSpPr/>
          <p:nvPr/>
        </p:nvGrpSpPr>
        <p:grpSpPr>
          <a:xfrm>
            <a:off x="5823011" y="1470267"/>
            <a:ext cx="5940842" cy="2095016"/>
            <a:chOff x="1358283" y="2510128"/>
            <a:chExt cx="7173158" cy="2727789"/>
          </a:xfrm>
        </p:grpSpPr>
        <p:grpSp>
          <p:nvGrpSpPr>
            <p:cNvPr id="17" name="Group 16">
              <a:extLst>
                <a:ext uri="{FF2B5EF4-FFF2-40B4-BE49-F238E27FC236}">
                  <a16:creationId xmlns:a16="http://schemas.microsoft.com/office/drawing/2014/main" id="{47B9CD21-B4C4-43F5-8834-75C7D9F0B1F5}"/>
                </a:ext>
              </a:extLst>
            </p:cNvPr>
            <p:cNvGrpSpPr/>
            <p:nvPr/>
          </p:nvGrpSpPr>
          <p:grpSpPr>
            <a:xfrm>
              <a:off x="1358283" y="2510128"/>
              <a:ext cx="7173158" cy="2453035"/>
              <a:chOff x="905522" y="1571348"/>
              <a:chExt cx="4864963" cy="2330819"/>
            </a:xfrm>
          </p:grpSpPr>
          <p:sp>
            <p:nvSpPr>
              <p:cNvPr id="21" name="Rectangle 20">
                <a:extLst>
                  <a:ext uri="{FF2B5EF4-FFF2-40B4-BE49-F238E27FC236}">
                    <a16:creationId xmlns:a16="http://schemas.microsoft.com/office/drawing/2014/main" id="{23DBAD89-F846-4D14-BFEF-2BDB7176CFF9}"/>
                  </a:ext>
                </a:extLst>
              </p:cNvPr>
              <p:cNvSpPr/>
              <p:nvPr/>
            </p:nvSpPr>
            <p:spPr>
              <a:xfrm>
                <a:off x="905522" y="1571348"/>
                <a:ext cx="4864963" cy="23308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041B0F79-B2A2-4214-B5AE-F2E4E28465B3}"/>
                  </a:ext>
                </a:extLst>
              </p:cNvPr>
              <p:cNvCxnSpPr>
                <a:cxnSpLocks/>
              </p:cNvCxnSpPr>
              <p:nvPr/>
            </p:nvCxnSpPr>
            <p:spPr>
              <a:xfrm>
                <a:off x="905522" y="2139518"/>
                <a:ext cx="486496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97A6407-79AD-4584-8815-37D3F5683DDA}"/>
                  </a:ext>
                </a:extLst>
              </p:cNvPr>
              <p:cNvCxnSpPr>
                <a:cxnSpLocks/>
                <a:endCxn id="21" idx="2"/>
              </p:cNvCxnSpPr>
              <p:nvPr/>
            </p:nvCxnSpPr>
            <p:spPr>
              <a:xfrm flipH="1">
                <a:off x="3338004" y="2139518"/>
                <a:ext cx="1" cy="176264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85D553C2-48BA-4672-AFEA-E3AF88C50CBD}"/>
                </a:ext>
              </a:extLst>
            </p:cNvPr>
            <p:cNvSpPr txBox="1"/>
            <p:nvPr/>
          </p:nvSpPr>
          <p:spPr>
            <a:xfrm>
              <a:off x="1544714" y="2607362"/>
              <a:ext cx="4065973" cy="369332"/>
            </a:xfrm>
            <a:prstGeom prst="rect">
              <a:avLst/>
            </a:prstGeom>
            <a:noFill/>
          </p:spPr>
          <p:txBody>
            <a:bodyPr wrap="square" rtlCol="0">
              <a:spAutoFit/>
            </a:bodyPr>
            <a:lstStyle/>
            <a:p>
              <a:r>
                <a:rPr lang="en-US" dirty="0"/>
                <a:t>User</a:t>
              </a:r>
            </a:p>
          </p:txBody>
        </p:sp>
        <p:sp>
          <p:nvSpPr>
            <p:cNvPr id="19" name="TextBox 18">
              <a:extLst>
                <a:ext uri="{FF2B5EF4-FFF2-40B4-BE49-F238E27FC236}">
                  <a16:creationId xmlns:a16="http://schemas.microsoft.com/office/drawing/2014/main" id="{A971F15A-3F46-478E-8F99-72A3E360F36E}"/>
                </a:ext>
              </a:extLst>
            </p:cNvPr>
            <p:cNvSpPr txBox="1"/>
            <p:nvPr/>
          </p:nvSpPr>
          <p:spPr>
            <a:xfrm>
              <a:off x="1358283" y="3097148"/>
              <a:ext cx="3586574" cy="2140769"/>
            </a:xfrm>
            <a:prstGeom prst="rect">
              <a:avLst/>
            </a:prstGeom>
            <a:noFill/>
            <a:ln>
              <a:noFill/>
            </a:ln>
          </p:spPr>
          <p:txBody>
            <a:bodyPr wrap="square" rtlCol="0">
              <a:spAutoFit/>
            </a:bodyPr>
            <a:lstStyle/>
            <a:p>
              <a:pPr marL="285750" indent="-285750">
                <a:buFont typeface="Arial" panose="020B0604020202020204" pitchFamily="34" charset="0"/>
                <a:buChar char="•"/>
              </a:pPr>
              <a:r>
                <a:rPr lang="en-US" sz="1600" dirty="0"/>
                <a:t>Can set user information</a:t>
              </a:r>
            </a:p>
            <a:p>
              <a:pPr marL="285750" indent="-285750">
                <a:buFont typeface="Arial" panose="020B0604020202020204" pitchFamily="34" charset="0"/>
                <a:buChar char="•"/>
              </a:pPr>
              <a:r>
                <a:rPr lang="en-US" sz="1600" dirty="0"/>
                <a:t>Can return user information</a:t>
              </a:r>
            </a:p>
            <a:p>
              <a:pPr marL="285750" indent="-285750">
                <a:buFont typeface="Arial" panose="020B0604020202020204" pitchFamily="34" charset="0"/>
                <a:buChar char="•"/>
              </a:pPr>
              <a:r>
                <a:rPr lang="en-US" sz="1600" dirty="0"/>
                <a:t>Can set user role </a:t>
              </a:r>
            </a:p>
            <a:p>
              <a:pPr marL="285750" indent="-285750">
                <a:buFont typeface="Arial" panose="020B0604020202020204" pitchFamily="34" charset="0"/>
                <a:buChar char="•"/>
              </a:pPr>
              <a:r>
                <a:rPr lang="en-US" sz="1600" dirty="0"/>
                <a:t>Can return user role</a:t>
              </a:r>
            </a:p>
            <a:p>
              <a:pPr marL="285750" indent="-285750">
                <a:buFont typeface="Arial" panose="020B0604020202020204" pitchFamily="34" charset="0"/>
                <a:buChar char="•"/>
              </a:pPr>
              <a:endParaRPr lang="en-US" sz="1600" dirty="0"/>
            </a:p>
          </p:txBody>
        </p:sp>
        <p:sp>
          <p:nvSpPr>
            <p:cNvPr id="20" name="TextBox 19">
              <a:extLst>
                <a:ext uri="{FF2B5EF4-FFF2-40B4-BE49-F238E27FC236}">
                  <a16:creationId xmlns:a16="http://schemas.microsoft.com/office/drawing/2014/main" id="{1B8C3FF4-E051-490C-8664-F5A2F957FB8B}"/>
                </a:ext>
              </a:extLst>
            </p:cNvPr>
            <p:cNvSpPr txBox="1"/>
            <p:nvPr/>
          </p:nvSpPr>
          <p:spPr>
            <a:xfrm>
              <a:off x="4944863" y="3097148"/>
              <a:ext cx="3586575" cy="369332"/>
            </a:xfrm>
            <a:prstGeom prst="rect">
              <a:avLst/>
            </a:prstGeom>
            <a:noFill/>
          </p:spPr>
          <p:txBody>
            <a:bodyPr wrap="square" rtlCol="0">
              <a:spAutoFit/>
            </a:bodyPr>
            <a:lstStyle/>
            <a:p>
              <a:pPr marL="285750" indent="-285750">
                <a:buFont typeface="Arial" panose="020B0604020202020204" pitchFamily="34" charset="0"/>
                <a:buChar char="•"/>
              </a:pPr>
              <a:r>
                <a:rPr lang="en-US" dirty="0"/>
                <a:t>User profile</a:t>
              </a:r>
            </a:p>
          </p:txBody>
        </p:sp>
      </p:grpSp>
      <p:grpSp>
        <p:nvGrpSpPr>
          <p:cNvPr id="24" name="Group 23">
            <a:extLst>
              <a:ext uri="{FF2B5EF4-FFF2-40B4-BE49-F238E27FC236}">
                <a16:creationId xmlns:a16="http://schemas.microsoft.com/office/drawing/2014/main" id="{751D6840-246A-45BF-9580-3DE2C5C1630D}"/>
              </a:ext>
            </a:extLst>
          </p:cNvPr>
          <p:cNvGrpSpPr/>
          <p:nvPr/>
        </p:nvGrpSpPr>
        <p:grpSpPr>
          <a:xfrm>
            <a:off x="396814" y="3730549"/>
            <a:ext cx="3861787" cy="2548407"/>
            <a:chOff x="1358283" y="2510129"/>
            <a:chExt cx="7217546" cy="2732232"/>
          </a:xfrm>
        </p:grpSpPr>
        <p:grpSp>
          <p:nvGrpSpPr>
            <p:cNvPr id="25" name="Group 24">
              <a:extLst>
                <a:ext uri="{FF2B5EF4-FFF2-40B4-BE49-F238E27FC236}">
                  <a16:creationId xmlns:a16="http://schemas.microsoft.com/office/drawing/2014/main" id="{241BAE84-6408-4B17-B932-DF77760FFB21}"/>
                </a:ext>
              </a:extLst>
            </p:cNvPr>
            <p:cNvGrpSpPr/>
            <p:nvPr/>
          </p:nvGrpSpPr>
          <p:grpSpPr>
            <a:xfrm>
              <a:off x="1358283" y="2510129"/>
              <a:ext cx="7217546" cy="2308324"/>
              <a:chOff x="905522" y="1571348"/>
              <a:chExt cx="4864963" cy="2370337"/>
            </a:xfrm>
          </p:grpSpPr>
          <p:sp>
            <p:nvSpPr>
              <p:cNvPr id="28" name="Rectangle 27">
                <a:extLst>
                  <a:ext uri="{FF2B5EF4-FFF2-40B4-BE49-F238E27FC236}">
                    <a16:creationId xmlns:a16="http://schemas.microsoft.com/office/drawing/2014/main" id="{22BCD07E-8A6B-4199-A197-DC85D533D143}"/>
                  </a:ext>
                </a:extLst>
              </p:cNvPr>
              <p:cNvSpPr/>
              <p:nvPr/>
            </p:nvSpPr>
            <p:spPr>
              <a:xfrm>
                <a:off x="905522" y="1571348"/>
                <a:ext cx="4864963" cy="23703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9850817-7B72-4B44-8D33-D72E33394C8A}"/>
                  </a:ext>
                </a:extLst>
              </p:cNvPr>
              <p:cNvCxnSpPr>
                <a:cxnSpLocks/>
              </p:cNvCxnSpPr>
              <p:nvPr/>
            </p:nvCxnSpPr>
            <p:spPr>
              <a:xfrm>
                <a:off x="905522" y="2139518"/>
                <a:ext cx="486496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3BCE949-FD29-4F5C-A954-45A62019D241}"/>
                  </a:ext>
                </a:extLst>
              </p:cNvPr>
              <p:cNvCxnSpPr>
                <a:cxnSpLocks/>
              </p:cNvCxnSpPr>
              <p:nvPr/>
            </p:nvCxnSpPr>
            <p:spPr>
              <a:xfrm>
                <a:off x="4289454" y="2139519"/>
                <a:ext cx="0" cy="180216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a16="http://schemas.microsoft.com/office/drawing/2014/main" id="{7861D8F9-C6D9-4E07-88A4-A6240BF094A7}"/>
                </a:ext>
              </a:extLst>
            </p:cNvPr>
            <p:cNvSpPr txBox="1"/>
            <p:nvPr/>
          </p:nvSpPr>
          <p:spPr>
            <a:xfrm>
              <a:off x="1455937" y="2561884"/>
              <a:ext cx="4065973" cy="369332"/>
            </a:xfrm>
            <a:prstGeom prst="rect">
              <a:avLst/>
            </a:prstGeom>
            <a:noFill/>
          </p:spPr>
          <p:txBody>
            <a:bodyPr wrap="square" rtlCol="0">
              <a:spAutoFit/>
            </a:bodyPr>
            <a:lstStyle/>
            <a:p>
              <a:r>
                <a:rPr lang="en-US" dirty="0"/>
                <a:t>UserProfile</a:t>
              </a:r>
            </a:p>
          </p:txBody>
        </p:sp>
        <p:sp>
          <p:nvSpPr>
            <p:cNvPr id="27" name="TextBox 26">
              <a:extLst>
                <a:ext uri="{FF2B5EF4-FFF2-40B4-BE49-F238E27FC236}">
                  <a16:creationId xmlns:a16="http://schemas.microsoft.com/office/drawing/2014/main" id="{CD8BA58C-600F-42AC-A3DB-EC6720B458AB}"/>
                </a:ext>
              </a:extLst>
            </p:cNvPr>
            <p:cNvSpPr txBox="1"/>
            <p:nvPr/>
          </p:nvSpPr>
          <p:spPr>
            <a:xfrm>
              <a:off x="1358283" y="3097148"/>
              <a:ext cx="5020317" cy="2145213"/>
            </a:xfrm>
            <a:prstGeom prst="rect">
              <a:avLst/>
            </a:prstGeom>
            <a:noFill/>
          </p:spPr>
          <p:txBody>
            <a:bodyPr wrap="square" rtlCol="0">
              <a:spAutoFit/>
            </a:bodyPr>
            <a:lstStyle/>
            <a:p>
              <a:pPr marL="285750" indent="-285750">
                <a:buFont typeface="Arial" panose="020B0604020202020204" pitchFamily="34" charset="0"/>
                <a:buChar char="•"/>
              </a:pPr>
              <a:r>
                <a:rPr lang="en-US" sz="1600" dirty="0"/>
                <a:t>Knows user name</a:t>
              </a:r>
            </a:p>
            <a:p>
              <a:pPr marL="285750" indent="-285750">
                <a:buFont typeface="Arial" panose="020B0604020202020204" pitchFamily="34" charset="0"/>
                <a:buChar char="•"/>
              </a:pPr>
              <a:r>
                <a:rPr lang="en-US" sz="1600" dirty="0"/>
                <a:t>Knows user email</a:t>
              </a:r>
            </a:p>
            <a:p>
              <a:pPr marL="285750" indent="-285750">
                <a:buFont typeface="Arial" panose="020B0604020202020204" pitchFamily="34" charset="0"/>
                <a:buChar char="•"/>
              </a:pPr>
              <a:r>
                <a:rPr lang="en-US" sz="1600" dirty="0"/>
                <a:t>Knows user contact </a:t>
              </a:r>
            </a:p>
            <a:p>
              <a:pPr marL="285750" indent="-285750">
                <a:buFont typeface="Arial" panose="020B0604020202020204" pitchFamily="34" charset="0"/>
                <a:buChar char="•"/>
              </a:pPr>
              <a:r>
                <a:rPr lang="en-US" sz="1600" dirty="0"/>
                <a:t>Knows user password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grpSp>
      <p:grpSp>
        <p:nvGrpSpPr>
          <p:cNvPr id="35" name="Group 34">
            <a:extLst>
              <a:ext uri="{FF2B5EF4-FFF2-40B4-BE49-F238E27FC236}">
                <a16:creationId xmlns:a16="http://schemas.microsoft.com/office/drawing/2014/main" id="{539FB421-0583-47D4-9F4C-45BDCEEF6572}"/>
              </a:ext>
            </a:extLst>
          </p:cNvPr>
          <p:cNvGrpSpPr/>
          <p:nvPr/>
        </p:nvGrpSpPr>
        <p:grpSpPr>
          <a:xfrm>
            <a:off x="694163" y="1463404"/>
            <a:ext cx="4860146" cy="2143461"/>
            <a:chOff x="1343489" y="2497437"/>
            <a:chExt cx="4551285" cy="2581337"/>
          </a:xfrm>
        </p:grpSpPr>
        <p:grpSp>
          <p:nvGrpSpPr>
            <p:cNvPr id="36" name="Group 35">
              <a:extLst>
                <a:ext uri="{FF2B5EF4-FFF2-40B4-BE49-F238E27FC236}">
                  <a16:creationId xmlns:a16="http://schemas.microsoft.com/office/drawing/2014/main" id="{475367AD-DBAC-43DF-9A83-358F64E62971}"/>
                </a:ext>
              </a:extLst>
            </p:cNvPr>
            <p:cNvGrpSpPr/>
            <p:nvPr/>
          </p:nvGrpSpPr>
          <p:grpSpPr>
            <a:xfrm>
              <a:off x="1343494" y="2497437"/>
              <a:ext cx="4551280" cy="2277137"/>
              <a:chOff x="905522" y="1571347"/>
              <a:chExt cx="4864963" cy="2484828"/>
            </a:xfrm>
          </p:grpSpPr>
          <p:sp>
            <p:nvSpPr>
              <p:cNvPr id="39" name="Rectangle 38">
                <a:extLst>
                  <a:ext uri="{FF2B5EF4-FFF2-40B4-BE49-F238E27FC236}">
                    <a16:creationId xmlns:a16="http://schemas.microsoft.com/office/drawing/2014/main" id="{FB178639-BD7D-437E-AEED-6C30107A9528}"/>
                  </a:ext>
                </a:extLst>
              </p:cNvPr>
              <p:cNvSpPr/>
              <p:nvPr/>
            </p:nvSpPr>
            <p:spPr>
              <a:xfrm>
                <a:off x="905522" y="1571347"/>
                <a:ext cx="4864963" cy="24848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52FF244F-C7E3-45A8-A640-EEC0A6522953}"/>
                  </a:ext>
                </a:extLst>
              </p:cNvPr>
              <p:cNvCxnSpPr>
                <a:cxnSpLocks/>
              </p:cNvCxnSpPr>
              <p:nvPr/>
            </p:nvCxnSpPr>
            <p:spPr>
              <a:xfrm>
                <a:off x="905522" y="2139518"/>
                <a:ext cx="486496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DD2E2A64-E4EF-4C06-BA5D-3EDBE0F46728}"/>
                  </a:ext>
                </a:extLst>
              </p:cNvPr>
              <p:cNvCxnSpPr>
                <a:cxnSpLocks/>
              </p:cNvCxnSpPr>
              <p:nvPr/>
            </p:nvCxnSpPr>
            <p:spPr>
              <a:xfrm>
                <a:off x="4086730" y="2139518"/>
                <a:ext cx="0" cy="18021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37" name="TextBox 36">
              <a:extLst>
                <a:ext uri="{FF2B5EF4-FFF2-40B4-BE49-F238E27FC236}">
                  <a16:creationId xmlns:a16="http://schemas.microsoft.com/office/drawing/2014/main" id="{9C9FEC26-82CE-452C-8BF6-912625DABBC3}"/>
                </a:ext>
              </a:extLst>
            </p:cNvPr>
            <p:cNvSpPr txBox="1"/>
            <p:nvPr/>
          </p:nvSpPr>
          <p:spPr>
            <a:xfrm>
              <a:off x="1343494" y="2563278"/>
              <a:ext cx="4065973" cy="369332"/>
            </a:xfrm>
            <a:prstGeom prst="rect">
              <a:avLst/>
            </a:prstGeom>
            <a:noFill/>
          </p:spPr>
          <p:txBody>
            <a:bodyPr wrap="square" rtlCol="0">
              <a:spAutoFit/>
            </a:bodyPr>
            <a:lstStyle/>
            <a:p>
              <a:r>
                <a:rPr lang="en-US" dirty="0"/>
                <a:t>Reservation </a:t>
              </a:r>
            </a:p>
          </p:txBody>
        </p:sp>
        <p:sp>
          <p:nvSpPr>
            <p:cNvPr id="38" name="TextBox 37">
              <a:extLst>
                <a:ext uri="{FF2B5EF4-FFF2-40B4-BE49-F238E27FC236}">
                  <a16:creationId xmlns:a16="http://schemas.microsoft.com/office/drawing/2014/main" id="{60BE6BCD-87D6-44B3-878C-A3A62DEDFF77}"/>
                </a:ext>
              </a:extLst>
            </p:cNvPr>
            <p:cNvSpPr txBox="1"/>
            <p:nvPr/>
          </p:nvSpPr>
          <p:spPr>
            <a:xfrm>
              <a:off x="1343489" y="2998277"/>
              <a:ext cx="3059468" cy="2080497"/>
            </a:xfrm>
            <a:prstGeom prst="rect">
              <a:avLst/>
            </a:prstGeom>
            <a:noFill/>
          </p:spPr>
          <p:txBody>
            <a:bodyPr wrap="square" rtlCol="0">
              <a:spAutoFit/>
            </a:bodyPr>
            <a:lstStyle/>
            <a:p>
              <a:pPr marL="285750" indent="-285750">
                <a:buFont typeface="Arial" panose="020B0604020202020204" pitchFamily="34" charset="0"/>
                <a:buChar char="•"/>
              </a:pPr>
              <a:r>
                <a:rPr lang="en-US" sz="1400" dirty="0"/>
                <a:t>Can reserve a slot</a:t>
              </a:r>
            </a:p>
            <a:p>
              <a:pPr marL="285750" indent="-285750">
                <a:buFont typeface="Arial" panose="020B0604020202020204" pitchFamily="34" charset="0"/>
                <a:buChar char="•"/>
              </a:pPr>
              <a:r>
                <a:rPr lang="en-US" sz="1400" dirty="0"/>
                <a:t>Knows number of available slot</a:t>
              </a:r>
            </a:p>
            <a:p>
              <a:pPr marL="285750" indent="-285750">
                <a:buFont typeface="Arial" panose="020B0604020202020204" pitchFamily="34" charset="0"/>
                <a:buChar char="•"/>
              </a:pPr>
              <a:r>
                <a:rPr lang="en-US" sz="1400" dirty="0"/>
                <a:t>Knows the start and end time of the reservation</a:t>
              </a:r>
            </a:p>
            <a:p>
              <a:pPr marL="285750" indent="-285750">
                <a:buFont typeface="Arial" panose="020B0604020202020204" pitchFamily="34" charset="0"/>
                <a:buChar char="•"/>
              </a:pPr>
              <a:r>
                <a:rPr lang="en-US" sz="1400" dirty="0"/>
                <a:t>Can change the end time of the reservation</a:t>
              </a:r>
            </a:p>
            <a:p>
              <a:pPr marL="285750" indent="-285750">
                <a:buFont typeface="Arial" panose="020B0604020202020204" pitchFamily="34" charset="0"/>
                <a:buChar char="•"/>
              </a:pPr>
              <a:endParaRPr lang="en-US" sz="1600" dirty="0"/>
            </a:p>
          </p:txBody>
        </p:sp>
      </p:grpSp>
      <p:grpSp>
        <p:nvGrpSpPr>
          <p:cNvPr id="42" name="Group 41">
            <a:extLst>
              <a:ext uri="{FF2B5EF4-FFF2-40B4-BE49-F238E27FC236}">
                <a16:creationId xmlns:a16="http://schemas.microsoft.com/office/drawing/2014/main" id="{064D821D-65AA-4CED-A698-565493CB9F70}"/>
              </a:ext>
            </a:extLst>
          </p:cNvPr>
          <p:cNvGrpSpPr/>
          <p:nvPr/>
        </p:nvGrpSpPr>
        <p:grpSpPr>
          <a:xfrm>
            <a:off x="8582312" y="3668428"/>
            <a:ext cx="3609844" cy="2350979"/>
            <a:chOff x="1358283" y="2523672"/>
            <a:chExt cx="7297235" cy="2037726"/>
          </a:xfrm>
        </p:grpSpPr>
        <p:grpSp>
          <p:nvGrpSpPr>
            <p:cNvPr id="43" name="Group 42">
              <a:extLst>
                <a:ext uri="{FF2B5EF4-FFF2-40B4-BE49-F238E27FC236}">
                  <a16:creationId xmlns:a16="http://schemas.microsoft.com/office/drawing/2014/main" id="{B336FBBA-D175-4B26-B05A-D9FEECC356EA}"/>
                </a:ext>
              </a:extLst>
            </p:cNvPr>
            <p:cNvGrpSpPr/>
            <p:nvPr/>
          </p:nvGrpSpPr>
          <p:grpSpPr>
            <a:xfrm>
              <a:off x="1473285" y="2543812"/>
              <a:ext cx="6986727" cy="1917577"/>
              <a:chOff x="985600" y="1697991"/>
              <a:chExt cx="4864963" cy="2370337"/>
            </a:xfrm>
          </p:grpSpPr>
          <p:sp>
            <p:nvSpPr>
              <p:cNvPr id="47" name="Rectangle 46">
                <a:extLst>
                  <a:ext uri="{FF2B5EF4-FFF2-40B4-BE49-F238E27FC236}">
                    <a16:creationId xmlns:a16="http://schemas.microsoft.com/office/drawing/2014/main" id="{62E4D22C-36F9-4DA2-832A-C05CB3CDF3E9}"/>
                  </a:ext>
                </a:extLst>
              </p:cNvPr>
              <p:cNvSpPr/>
              <p:nvPr/>
            </p:nvSpPr>
            <p:spPr>
              <a:xfrm>
                <a:off x="985600" y="1697991"/>
                <a:ext cx="4864963" cy="23703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B42DF7F-A004-4555-8606-001A6598FAC8}"/>
                  </a:ext>
                </a:extLst>
              </p:cNvPr>
              <p:cNvCxnSpPr>
                <a:cxnSpLocks/>
              </p:cNvCxnSpPr>
              <p:nvPr/>
            </p:nvCxnSpPr>
            <p:spPr>
              <a:xfrm>
                <a:off x="985600" y="2209008"/>
                <a:ext cx="486496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24BFE0C-5874-49BB-8A9F-0291D5751608}"/>
                  </a:ext>
                </a:extLst>
              </p:cNvPr>
              <p:cNvCxnSpPr>
                <a:cxnSpLocks/>
                <a:endCxn id="47" idx="2"/>
              </p:cNvCxnSpPr>
              <p:nvPr/>
            </p:nvCxnSpPr>
            <p:spPr>
              <a:xfrm>
                <a:off x="3418082" y="2266161"/>
                <a:ext cx="0" cy="180216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44" name="TextBox 43">
              <a:extLst>
                <a:ext uri="{FF2B5EF4-FFF2-40B4-BE49-F238E27FC236}">
                  <a16:creationId xmlns:a16="http://schemas.microsoft.com/office/drawing/2014/main" id="{DADA684F-C4DB-4FAD-9813-BE0EFAA19CF4}"/>
                </a:ext>
              </a:extLst>
            </p:cNvPr>
            <p:cNvSpPr txBox="1"/>
            <p:nvPr/>
          </p:nvSpPr>
          <p:spPr>
            <a:xfrm>
              <a:off x="1473283" y="2523672"/>
              <a:ext cx="4622008" cy="320121"/>
            </a:xfrm>
            <a:prstGeom prst="rect">
              <a:avLst/>
            </a:prstGeom>
            <a:noFill/>
          </p:spPr>
          <p:txBody>
            <a:bodyPr wrap="square" rtlCol="0">
              <a:spAutoFit/>
            </a:bodyPr>
            <a:lstStyle/>
            <a:p>
              <a:r>
                <a:rPr lang="en-US" dirty="0"/>
                <a:t>MessageHandler </a:t>
              </a:r>
            </a:p>
          </p:txBody>
        </p:sp>
        <p:sp>
          <p:nvSpPr>
            <p:cNvPr id="45" name="TextBox 44">
              <a:extLst>
                <a:ext uri="{FF2B5EF4-FFF2-40B4-BE49-F238E27FC236}">
                  <a16:creationId xmlns:a16="http://schemas.microsoft.com/office/drawing/2014/main" id="{62CEC0B1-87E4-4F52-8F8C-88F051374852}"/>
                </a:ext>
              </a:extLst>
            </p:cNvPr>
            <p:cNvSpPr txBox="1"/>
            <p:nvPr/>
          </p:nvSpPr>
          <p:spPr>
            <a:xfrm>
              <a:off x="1358283" y="3003081"/>
              <a:ext cx="3746369" cy="1558317"/>
            </a:xfrm>
            <a:prstGeom prst="rect">
              <a:avLst/>
            </a:prstGeom>
            <a:noFill/>
          </p:spPr>
          <p:txBody>
            <a:bodyPr wrap="square" rtlCol="0">
              <a:spAutoFit/>
            </a:bodyPr>
            <a:lstStyle/>
            <a:p>
              <a:pPr marL="285750" indent="-285750">
                <a:buFont typeface="Arial" panose="020B0604020202020204" pitchFamily="34" charset="0"/>
                <a:buChar char="•"/>
              </a:pPr>
              <a:r>
                <a:rPr lang="en-US" sz="1600" dirty="0"/>
                <a:t>Knows alert message </a:t>
              </a:r>
            </a:p>
            <a:p>
              <a:pPr marL="285750" indent="-285750">
                <a:buFont typeface="Arial" panose="020B0604020202020204" pitchFamily="34" charset="0"/>
                <a:buChar char="•"/>
              </a:pPr>
              <a:r>
                <a:rPr lang="en-US" sz="1600" dirty="0"/>
                <a:t>Send alert to the user </a:t>
              </a:r>
            </a:p>
            <a:p>
              <a:pPr marL="285750" indent="-285750">
                <a:buFont typeface="Arial" panose="020B0604020202020204" pitchFamily="34" charset="0"/>
                <a:buChar char="•"/>
              </a:pPr>
              <a:endParaRPr lang="en-US" sz="1600" dirty="0"/>
            </a:p>
          </p:txBody>
        </p:sp>
        <p:sp>
          <p:nvSpPr>
            <p:cNvPr id="46" name="TextBox 45">
              <a:extLst>
                <a:ext uri="{FF2B5EF4-FFF2-40B4-BE49-F238E27FC236}">
                  <a16:creationId xmlns:a16="http://schemas.microsoft.com/office/drawing/2014/main" id="{1E64FFE2-E84D-4352-A928-EEC9600ABAA6}"/>
                </a:ext>
              </a:extLst>
            </p:cNvPr>
            <p:cNvSpPr txBox="1"/>
            <p:nvPr/>
          </p:nvSpPr>
          <p:spPr>
            <a:xfrm>
              <a:off x="4909147" y="2893004"/>
              <a:ext cx="3746371" cy="830996"/>
            </a:xfrm>
            <a:prstGeom prst="rect">
              <a:avLst/>
            </a:prstGeom>
            <a:noFill/>
          </p:spPr>
          <p:txBody>
            <a:bodyPr wrap="square" rtlCol="0">
              <a:spAutoFit/>
            </a:bodyPr>
            <a:lstStyle/>
            <a:p>
              <a:pPr marL="285750" indent="-285750">
                <a:buFont typeface="Arial" panose="020B0604020202020204" pitchFamily="34" charset="0"/>
                <a:buChar char="•"/>
              </a:pPr>
              <a:r>
                <a:rPr lang="en-US" sz="1600" dirty="0"/>
                <a:t>User</a:t>
              </a:r>
            </a:p>
            <a:p>
              <a:pPr marL="285750" indent="-285750">
                <a:buFont typeface="Arial" panose="020B0604020202020204" pitchFamily="34" charset="0"/>
                <a:buChar char="•"/>
              </a:pPr>
              <a:r>
                <a:rPr lang="en-US" sz="1600" dirty="0"/>
                <a:t>Reservation </a:t>
              </a:r>
            </a:p>
            <a:p>
              <a:pPr marL="285750" indent="-285750">
                <a:buFont typeface="Arial" panose="020B0604020202020204" pitchFamily="34" charset="0"/>
                <a:buChar char="•"/>
              </a:pPr>
              <a:r>
                <a:rPr lang="en-US" sz="1600" dirty="0"/>
                <a:t>parkingSpotManager</a:t>
              </a:r>
            </a:p>
          </p:txBody>
        </p:sp>
      </p:grpSp>
      <p:grpSp>
        <p:nvGrpSpPr>
          <p:cNvPr id="54" name="Group 53">
            <a:extLst>
              <a:ext uri="{FF2B5EF4-FFF2-40B4-BE49-F238E27FC236}">
                <a16:creationId xmlns:a16="http://schemas.microsoft.com/office/drawing/2014/main" id="{631D83F8-CD7B-42F3-8D7B-4B27381DF68B}"/>
              </a:ext>
            </a:extLst>
          </p:cNvPr>
          <p:cNvGrpSpPr/>
          <p:nvPr/>
        </p:nvGrpSpPr>
        <p:grpSpPr>
          <a:xfrm>
            <a:off x="4449117" y="3682412"/>
            <a:ext cx="4155874" cy="2559653"/>
            <a:chOff x="1473283" y="2493503"/>
            <a:chExt cx="7182235" cy="3154645"/>
          </a:xfrm>
        </p:grpSpPr>
        <p:grpSp>
          <p:nvGrpSpPr>
            <p:cNvPr id="55" name="Group 54">
              <a:extLst>
                <a:ext uri="{FF2B5EF4-FFF2-40B4-BE49-F238E27FC236}">
                  <a16:creationId xmlns:a16="http://schemas.microsoft.com/office/drawing/2014/main" id="{892F2B80-2ACB-48EC-8181-A09C12D45F47}"/>
                </a:ext>
              </a:extLst>
            </p:cNvPr>
            <p:cNvGrpSpPr/>
            <p:nvPr/>
          </p:nvGrpSpPr>
          <p:grpSpPr>
            <a:xfrm>
              <a:off x="1473285" y="2493503"/>
              <a:ext cx="6986727" cy="3154645"/>
              <a:chOff x="985600" y="1635804"/>
              <a:chExt cx="4864963" cy="3899490"/>
            </a:xfrm>
          </p:grpSpPr>
          <p:sp>
            <p:nvSpPr>
              <p:cNvPr id="59" name="Rectangle 58">
                <a:extLst>
                  <a:ext uri="{FF2B5EF4-FFF2-40B4-BE49-F238E27FC236}">
                    <a16:creationId xmlns:a16="http://schemas.microsoft.com/office/drawing/2014/main" id="{B66500BC-62AE-4DD8-9CE5-5586EB611053}"/>
                  </a:ext>
                </a:extLst>
              </p:cNvPr>
              <p:cNvSpPr/>
              <p:nvPr/>
            </p:nvSpPr>
            <p:spPr>
              <a:xfrm>
                <a:off x="985600" y="1635804"/>
                <a:ext cx="4864963" cy="38944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AC95815F-9BE8-4955-9049-131D5FA456A8}"/>
                  </a:ext>
                </a:extLst>
              </p:cNvPr>
              <p:cNvCxnSpPr>
                <a:cxnSpLocks/>
              </p:cNvCxnSpPr>
              <p:nvPr/>
            </p:nvCxnSpPr>
            <p:spPr>
              <a:xfrm>
                <a:off x="985600" y="2209008"/>
                <a:ext cx="486496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1F02B486-C3CB-47CC-8D15-DCBC023F961F}"/>
                  </a:ext>
                </a:extLst>
              </p:cNvPr>
              <p:cNvCxnSpPr>
                <a:cxnSpLocks/>
              </p:cNvCxnSpPr>
              <p:nvPr/>
            </p:nvCxnSpPr>
            <p:spPr>
              <a:xfrm>
                <a:off x="4110155" y="2209008"/>
                <a:ext cx="0" cy="332628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56" name="TextBox 55">
              <a:extLst>
                <a:ext uri="{FF2B5EF4-FFF2-40B4-BE49-F238E27FC236}">
                  <a16:creationId xmlns:a16="http://schemas.microsoft.com/office/drawing/2014/main" id="{6BB65FC5-D262-4E2E-89B3-D8B007B4355B}"/>
                </a:ext>
              </a:extLst>
            </p:cNvPr>
            <p:cNvSpPr txBox="1"/>
            <p:nvPr/>
          </p:nvSpPr>
          <p:spPr>
            <a:xfrm>
              <a:off x="1473283" y="2507809"/>
              <a:ext cx="6582025" cy="320121"/>
            </a:xfrm>
            <a:prstGeom prst="rect">
              <a:avLst/>
            </a:prstGeom>
            <a:noFill/>
          </p:spPr>
          <p:txBody>
            <a:bodyPr wrap="square" rtlCol="0">
              <a:spAutoFit/>
            </a:bodyPr>
            <a:lstStyle/>
            <a:p>
              <a:r>
                <a:rPr lang="en-US" dirty="0"/>
                <a:t>ParkingSpotManager </a:t>
              </a:r>
            </a:p>
          </p:txBody>
        </p:sp>
        <p:sp>
          <p:nvSpPr>
            <p:cNvPr id="57" name="TextBox 56">
              <a:extLst>
                <a:ext uri="{FF2B5EF4-FFF2-40B4-BE49-F238E27FC236}">
                  <a16:creationId xmlns:a16="http://schemas.microsoft.com/office/drawing/2014/main" id="{02FBB440-32A3-4ECC-B114-544F02D9386C}"/>
                </a:ext>
              </a:extLst>
            </p:cNvPr>
            <p:cNvSpPr txBox="1"/>
            <p:nvPr/>
          </p:nvSpPr>
          <p:spPr>
            <a:xfrm>
              <a:off x="1473283" y="3017362"/>
              <a:ext cx="4502748" cy="2214167"/>
            </a:xfrm>
            <a:prstGeom prst="rect">
              <a:avLst/>
            </a:prstGeom>
            <a:noFill/>
          </p:spPr>
          <p:txBody>
            <a:bodyPr wrap="square" rtlCol="0">
              <a:spAutoFit/>
            </a:bodyPr>
            <a:lstStyle/>
            <a:p>
              <a:pPr marL="285750" indent="-285750">
                <a:buFont typeface="Arial" panose="020B0604020202020204" pitchFamily="34" charset="0"/>
                <a:buChar char="•"/>
              </a:pPr>
              <a:r>
                <a:rPr lang="en-US" sz="1600" dirty="0"/>
                <a:t>knows the address of all parking spots.</a:t>
              </a:r>
            </a:p>
            <a:p>
              <a:pPr marL="285750" indent="-285750">
                <a:buFont typeface="Arial" panose="020B0604020202020204" pitchFamily="34" charset="0"/>
                <a:buChar char="•"/>
              </a:pPr>
              <a:r>
                <a:rPr lang="en-US" sz="1600" dirty="0"/>
                <a:t>knows the number of total parking spots.</a:t>
              </a:r>
            </a:p>
            <a:p>
              <a:pPr marL="285750" indent="-285750">
                <a:buFont typeface="Arial" panose="020B0604020202020204" pitchFamily="34" charset="0"/>
                <a:buChar char="•"/>
              </a:pPr>
              <a:r>
                <a:rPr lang="en-US" sz="1600" dirty="0"/>
                <a:t>Knows the latitude and longitude of the parking spot.</a:t>
              </a:r>
            </a:p>
          </p:txBody>
        </p:sp>
        <p:sp>
          <p:nvSpPr>
            <p:cNvPr id="58" name="TextBox 57">
              <a:extLst>
                <a:ext uri="{FF2B5EF4-FFF2-40B4-BE49-F238E27FC236}">
                  <a16:creationId xmlns:a16="http://schemas.microsoft.com/office/drawing/2014/main" id="{EB720F53-D4C3-428D-A728-D1874000EFCA}"/>
                </a:ext>
              </a:extLst>
            </p:cNvPr>
            <p:cNvSpPr txBox="1"/>
            <p:nvPr/>
          </p:nvSpPr>
          <p:spPr>
            <a:xfrm>
              <a:off x="4909148" y="2893004"/>
              <a:ext cx="3746370" cy="293444"/>
            </a:xfrm>
            <a:prstGeom prst="rect">
              <a:avLst/>
            </a:prstGeom>
            <a:noFill/>
          </p:spPr>
          <p:txBody>
            <a:bodyPr wrap="square" rtlCol="0">
              <a:spAutoFit/>
            </a:bodyPr>
            <a:lstStyle/>
            <a:p>
              <a:pPr marL="285750" indent="-285750">
                <a:buFont typeface="Arial" panose="020B0604020202020204" pitchFamily="34" charset="0"/>
                <a:buChar char="•"/>
              </a:pPr>
              <a:endParaRPr lang="en-US" sz="1600" dirty="0"/>
            </a:p>
          </p:txBody>
        </p:sp>
      </p:grpSp>
    </p:spTree>
    <p:extLst>
      <p:ext uri="{BB962C8B-B14F-4D97-AF65-F5344CB8AC3E}">
        <p14:creationId xmlns:p14="http://schemas.microsoft.com/office/powerpoint/2010/main" val="3252538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C24BEC42-AFF3-40D1-93A2-A27A42E1E23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5" name="Rectangle 24">
            <a:extLst>
              <a:ext uri="{FF2B5EF4-FFF2-40B4-BE49-F238E27FC236}">
                <a16:creationId xmlns:a16="http://schemas.microsoft.com/office/drawing/2014/main" id="{F98810A7-E114-447A-A7D6-69B27CFB565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7" name="Freeform: Shape 26">
            <a:extLst>
              <a:ext uri="{FF2B5EF4-FFF2-40B4-BE49-F238E27FC236}">
                <a16:creationId xmlns:a16="http://schemas.microsoft.com/office/drawing/2014/main" id="{608F427C-1EC9-4280-9367-F2B3AA063E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A5E25AC4-81A9-4BEB-86AC-75091265C8C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3854" y="1727851"/>
            <a:ext cx="6270662" cy="3401833"/>
          </a:xfrm>
          <a:prstGeom prst="rect">
            <a:avLst/>
          </a:prstGeom>
          <a:noFill/>
          <a:effectLst/>
        </p:spPr>
      </p:pic>
      <p:sp>
        <p:nvSpPr>
          <p:cNvPr id="2" name="Title 1">
            <a:extLst>
              <a:ext uri="{FF2B5EF4-FFF2-40B4-BE49-F238E27FC236}">
                <a16:creationId xmlns:a16="http://schemas.microsoft.com/office/drawing/2014/main" id="{C6758CC8-379E-46F1-B50E-391F86321C36}"/>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dirty="0">
                <a:solidFill>
                  <a:srgbClr val="EBEBEB"/>
                </a:solidFill>
                <a:latin typeface="+mj-lt"/>
                <a:ea typeface="+mj-ea"/>
                <a:cs typeface="+mj-cs"/>
              </a:rPr>
              <a:t>ER Diagram</a:t>
            </a:r>
          </a:p>
        </p:txBody>
      </p:sp>
      <p:sp>
        <p:nvSpPr>
          <p:cNvPr id="3" name="TextBox 2">
            <a:extLst>
              <a:ext uri="{FF2B5EF4-FFF2-40B4-BE49-F238E27FC236}">
                <a16:creationId xmlns:a16="http://schemas.microsoft.com/office/drawing/2014/main" id="{50CA657C-6CD3-47AE-93EC-E4F7B2C3ED2B}"/>
              </a:ext>
            </a:extLst>
          </p:cNvPr>
          <p:cNvSpPr txBox="1"/>
          <p:nvPr/>
        </p:nvSpPr>
        <p:spPr>
          <a:xfrm>
            <a:off x="4586177" y="3034910"/>
            <a:ext cx="342199" cy="261610"/>
          </a:xfrm>
          <a:prstGeom prst="rect">
            <a:avLst/>
          </a:prstGeom>
          <a:noFill/>
        </p:spPr>
        <p:txBody>
          <a:bodyPr wrap="square" rtlCol="0">
            <a:spAutoFit/>
          </a:bodyPr>
          <a:lstStyle/>
          <a:p>
            <a:r>
              <a:rPr lang="en-US" sz="1050" b="1" dirty="0"/>
              <a:t>1</a:t>
            </a:r>
          </a:p>
        </p:txBody>
      </p:sp>
    </p:spTree>
    <p:extLst>
      <p:ext uri="{BB962C8B-B14F-4D97-AF65-F5344CB8AC3E}">
        <p14:creationId xmlns:p14="http://schemas.microsoft.com/office/powerpoint/2010/main" val="254004889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082E-BF74-482F-902F-79D6B14B049D}"/>
              </a:ext>
            </a:extLst>
          </p:cNvPr>
          <p:cNvSpPr>
            <a:spLocks noGrp="1"/>
          </p:cNvSpPr>
          <p:nvPr>
            <p:ph type="title"/>
          </p:nvPr>
        </p:nvSpPr>
        <p:spPr/>
        <p:txBody>
          <a:bodyPr/>
          <a:lstStyle/>
          <a:p>
            <a:r>
              <a:rPr lang="en-US" b="1" dirty="0"/>
              <a:t>System implementation</a:t>
            </a:r>
            <a:br>
              <a:rPr lang="en-US" dirty="0"/>
            </a:br>
            <a:endParaRPr lang="en-US" dirty="0"/>
          </a:p>
        </p:txBody>
      </p:sp>
      <p:sp>
        <p:nvSpPr>
          <p:cNvPr id="3" name="Content Placeholder 2">
            <a:extLst>
              <a:ext uri="{FF2B5EF4-FFF2-40B4-BE49-F238E27FC236}">
                <a16:creationId xmlns:a16="http://schemas.microsoft.com/office/drawing/2014/main" id="{9B1D4E72-F833-413A-97A9-80D96DD4E6D9}"/>
              </a:ext>
            </a:extLst>
          </p:cNvPr>
          <p:cNvSpPr>
            <a:spLocks noGrp="1"/>
          </p:cNvSpPr>
          <p:nvPr>
            <p:ph idx="1"/>
          </p:nvPr>
        </p:nvSpPr>
        <p:spPr>
          <a:xfrm>
            <a:off x="1041168" y="1564646"/>
            <a:ext cx="8946541" cy="4195481"/>
          </a:xfrm>
        </p:spPr>
        <p:txBody>
          <a:bodyPr>
            <a:normAutofit lnSpcReduction="10000"/>
          </a:bodyPr>
          <a:lstStyle/>
          <a:p>
            <a:pPr marL="0" indent="0">
              <a:buNone/>
            </a:pPr>
            <a:r>
              <a:rPr lang="en-US" dirty="0"/>
              <a:t>Our system can be divided into two parts – </a:t>
            </a:r>
          </a:p>
          <a:p>
            <a:r>
              <a:rPr lang="en-US" dirty="0"/>
              <a:t>web management system </a:t>
            </a:r>
          </a:p>
          <a:p>
            <a:pPr lvl="1">
              <a:buFont typeface="Courier New" panose="02070309020205020404" pitchFamily="49" charset="0"/>
              <a:buChar char="o"/>
            </a:pPr>
            <a:r>
              <a:rPr lang="en-US" dirty="0"/>
              <a:t>parking module</a:t>
            </a:r>
          </a:p>
          <a:p>
            <a:pPr lvl="1">
              <a:buFont typeface="Courier New" panose="02070309020205020404" pitchFamily="49" charset="0"/>
              <a:buChar char="o"/>
            </a:pPr>
            <a:r>
              <a:rPr lang="en-US" dirty="0"/>
              <a:t>user module</a:t>
            </a:r>
          </a:p>
          <a:p>
            <a:pPr lvl="1">
              <a:buFont typeface="Courier New" panose="02070309020205020404" pitchFamily="49" charset="0"/>
              <a:buChar char="o"/>
            </a:pPr>
            <a:r>
              <a:rPr lang="en-US" dirty="0"/>
              <a:t>Reservation module</a:t>
            </a:r>
          </a:p>
          <a:p>
            <a:r>
              <a:rPr lang="en-US" dirty="0"/>
              <a:t>Mobile app</a:t>
            </a:r>
          </a:p>
          <a:p>
            <a:pPr lvl="1">
              <a:buFont typeface="Courier New" panose="02070309020205020404" pitchFamily="49" charset="0"/>
              <a:buChar char="o"/>
            </a:pPr>
            <a:r>
              <a:rPr lang="en-US" dirty="0"/>
              <a:t>Signup</a:t>
            </a:r>
          </a:p>
          <a:p>
            <a:pPr lvl="1">
              <a:buFont typeface="Courier New" panose="02070309020205020404" pitchFamily="49" charset="0"/>
              <a:buChar char="o"/>
            </a:pPr>
            <a:r>
              <a:rPr lang="en-US" dirty="0"/>
              <a:t>Login and </a:t>
            </a:r>
          </a:p>
          <a:p>
            <a:pPr lvl="1">
              <a:buFont typeface="Courier New" panose="02070309020205020404" pitchFamily="49" charset="0"/>
              <a:buChar char="o"/>
            </a:pPr>
            <a:r>
              <a:rPr lang="en-US" dirty="0"/>
              <a:t>Nearby parking list </a:t>
            </a:r>
          </a:p>
          <a:p>
            <a:pPr lvl="1">
              <a:buFont typeface="Courier New" panose="02070309020205020404" pitchFamily="49" charset="0"/>
              <a:buChar char="o"/>
            </a:pPr>
            <a:r>
              <a:rPr lang="en-US" dirty="0"/>
              <a:t>Parking spot details</a:t>
            </a:r>
          </a:p>
          <a:p>
            <a:pPr lvl="1">
              <a:buFont typeface="Courier New" panose="02070309020205020404" pitchFamily="49" charset="0"/>
              <a:buChar char="o"/>
            </a:pPr>
            <a:r>
              <a:rPr lang="en-US" dirty="0"/>
              <a:t>Reservation details</a:t>
            </a:r>
          </a:p>
        </p:txBody>
      </p:sp>
    </p:spTree>
    <p:extLst>
      <p:ext uri="{BB962C8B-B14F-4D97-AF65-F5344CB8AC3E}">
        <p14:creationId xmlns:p14="http://schemas.microsoft.com/office/powerpoint/2010/main" val="1216536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ln>
            <a:noFill/>
          </a:ln>
          <a:effectLst/>
        </p:spPr>
      </p:sp>
      <p:pic>
        <p:nvPicPr>
          <p:cNvPr id="51" name="Picture 50">
            <a:extLst>
              <a:ext uri="{FF2B5EF4-FFF2-40B4-BE49-F238E27FC236}">
                <a16:creationId xmlns:a16="http://schemas.microsoft.com/office/drawing/2014/main" id="{5B89E5C5-A037-45B3-9D37-3658914D479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3" name="Picture 52">
            <a:extLst>
              <a:ext uri="{FF2B5EF4-FFF2-40B4-BE49-F238E27FC236}">
                <a16:creationId xmlns:a16="http://schemas.microsoft.com/office/drawing/2014/main" id="{5ACB93B0-521E-443D-9750-AFCFDDB3E80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5" name="Oval 54">
            <a:extLst>
              <a:ext uri="{FF2B5EF4-FFF2-40B4-BE49-F238E27FC236}">
                <a16:creationId xmlns:a16="http://schemas.microsoft.com/office/drawing/2014/main" id="{DA1DAC79-DDBA-4382-9D43-6E5F685BE5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7" name="Picture 56">
            <a:extLst>
              <a:ext uri="{FF2B5EF4-FFF2-40B4-BE49-F238E27FC236}">
                <a16:creationId xmlns:a16="http://schemas.microsoft.com/office/drawing/2014/main" id="{E0880F10-995F-4F01-A83B-7ECDB7BE790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9" name="Picture 58">
            <a:extLst>
              <a:ext uri="{FF2B5EF4-FFF2-40B4-BE49-F238E27FC236}">
                <a16:creationId xmlns:a16="http://schemas.microsoft.com/office/drawing/2014/main" id="{A2D49266-1F08-40F2-B0E1-1D919DCB578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1" name="Rectangle 60">
            <a:extLst>
              <a:ext uri="{FF2B5EF4-FFF2-40B4-BE49-F238E27FC236}">
                <a16:creationId xmlns:a16="http://schemas.microsoft.com/office/drawing/2014/main" id="{6AACA73D-178F-4CFC-99E3-9F4FCBBDBA8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7B0A5210-2F29-4D85-A400-9C79B13FC1A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B0611BBE-2B4A-4DA2-B8A9-CD877B8762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EEA1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1091950-5655-45D2-858E-FE8CBE07CAD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CF7D126-3779-4C67-89B5-B34B76E9ACAE}"/>
              </a:ext>
            </a:extLst>
          </p:cNvPr>
          <p:cNvPicPr/>
          <p:nvPr/>
        </p:nvPicPr>
        <p:blipFill>
          <a:blip r:embed="rId8"/>
          <a:stretch>
            <a:fillRect/>
          </a:stretch>
        </p:blipFill>
        <p:spPr>
          <a:xfrm>
            <a:off x="597159" y="587829"/>
            <a:ext cx="10963470" cy="5673012"/>
          </a:xfrm>
          <a:prstGeom prst="rect">
            <a:avLst/>
          </a:prstGeom>
          <a:ln w="12700">
            <a:solidFill>
              <a:schemeClr val="dk1">
                <a:alpha val="97000"/>
              </a:schemeClr>
            </a:solidFill>
          </a:ln>
        </p:spPr>
      </p:pic>
    </p:spTree>
    <p:extLst>
      <p:ext uri="{BB962C8B-B14F-4D97-AF65-F5344CB8AC3E}">
        <p14:creationId xmlns:p14="http://schemas.microsoft.com/office/powerpoint/2010/main" val="396546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6FA1-E684-4988-99F8-AF9CC23DCEFE}"/>
              </a:ext>
            </a:extLst>
          </p:cNvPr>
          <p:cNvSpPr>
            <a:spLocks noGrp="1"/>
          </p:cNvSpPr>
          <p:nvPr>
            <p:ph type="title"/>
          </p:nvPr>
        </p:nvSpPr>
        <p:spPr/>
        <p:txBody>
          <a:bodyPr/>
          <a:lstStyle/>
          <a:p>
            <a:r>
              <a:rPr lang="en-US" sz="4000" dirty="0"/>
              <a:t>web management system</a:t>
            </a:r>
          </a:p>
        </p:txBody>
      </p:sp>
      <p:sp>
        <p:nvSpPr>
          <p:cNvPr id="5" name="Rectangle 4">
            <a:extLst>
              <a:ext uri="{FF2B5EF4-FFF2-40B4-BE49-F238E27FC236}">
                <a16:creationId xmlns:a16="http://schemas.microsoft.com/office/drawing/2014/main" id="{3BE07696-6D90-4BA3-A0CF-1F394232B7F4}"/>
              </a:ext>
            </a:extLst>
          </p:cNvPr>
          <p:cNvSpPr/>
          <p:nvPr/>
        </p:nvSpPr>
        <p:spPr>
          <a:xfrm>
            <a:off x="1240087" y="1337145"/>
            <a:ext cx="7254547" cy="923330"/>
          </a:xfrm>
          <a:prstGeom prst="rect">
            <a:avLst/>
          </a:prstGeom>
        </p:spPr>
        <p:txBody>
          <a:bodyPr wrap="square">
            <a:spAutoFit/>
          </a:bodyPr>
          <a:lstStyle/>
          <a:p>
            <a:r>
              <a:rPr lang="en-US" dirty="0"/>
              <a:t>Web application Link:</a:t>
            </a:r>
          </a:p>
          <a:p>
            <a:endParaRPr lang="en-US" dirty="0"/>
          </a:p>
          <a:p>
            <a:r>
              <a:rPr lang="en-US" dirty="0">
                <a:hlinkClick r:id="rId3"/>
              </a:rPr>
              <a:t>http://ezpark.azurewebsites.net/</a:t>
            </a:r>
            <a:endParaRPr lang="en-US" dirty="0"/>
          </a:p>
        </p:txBody>
      </p:sp>
      <p:pic>
        <p:nvPicPr>
          <p:cNvPr id="3" name="Picture 2">
            <a:extLst>
              <a:ext uri="{FF2B5EF4-FFF2-40B4-BE49-F238E27FC236}">
                <a16:creationId xmlns:a16="http://schemas.microsoft.com/office/drawing/2014/main" id="{4EBBC4E2-87DD-4E3C-86DA-EE206CF04462}"/>
              </a:ext>
            </a:extLst>
          </p:cNvPr>
          <p:cNvPicPr>
            <a:picLocks noChangeAspect="1"/>
          </p:cNvPicPr>
          <p:nvPr/>
        </p:nvPicPr>
        <p:blipFill>
          <a:blip r:embed="rId4"/>
          <a:stretch>
            <a:fillRect/>
          </a:stretch>
        </p:blipFill>
        <p:spPr>
          <a:xfrm>
            <a:off x="572201" y="2551660"/>
            <a:ext cx="10911092" cy="3759244"/>
          </a:xfrm>
          <a:prstGeom prst="rect">
            <a:avLst/>
          </a:prstGeom>
        </p:spPr>
      </p:pic>
      <p:sp>
        <p:nvSpPr>
          <p:cNvPr id="4" name="Speech Bubble: Oval 3">
            <a:extLst>
              <a:ext uri="{FF2B5EF4-FFF2-40B4-BE49-F238E27FC236}">
                <a16:creationId xmlns:a16="http://schemas.microsoft.com/office/drawing/2014/main" id="{E0D6348C-8119-40A0-80E1-BD0B81B91B38}"/>
              </a:ext>
            </a:extLst>
          </p:cNvPr>
          <p:cNvSpPr/>
          <p:nvPr/>
        </p:nvSpPr>
        <p:spPr>
          <a:xfrm>
            <a:off x="8188667" y="2144433"/>
            <a:ext cx="2715151" cy="1351966"/>
          </a:xfrm>
          <a:prstGeom prst="wedgeEllipseCallout">
            <a:avLst>
              <a:gd name="adj1" fmla="val -71246"/>
              <a:gd name="adj2" fmla="val 90716"/>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Parking details page in admin Website</a:t>
            </a:r>
          </a:p>
        </p:txBody>
      </p:sp>
    </p:spTree>
    <p:extLst>
      <p:ext uri="{BB962C8B-B14F-4D97-AF65-F5344CB8AC3E}">
        <p14:creationId xmlns:p14="http://schemas.microsoft.com/office/powerpoint/2010/main" val="2611270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85EC-3933-4157-8416-0FC800814879}"/>
              </a:ext>
            </a:extLst>
          </p:cNvPr>
          <p:cNvSpPr>
            <a:spLocks noGrp="1"/>
          </p:cNvSpPr>
          <p:nvPr>
            <p:ph type="title"/>
          </p:nvPr>
        </p:nvSpPr>
        <p:spPr/>
        <p:txBody>
          <a:bodyPr/>
          <a:lstStyle/>
          <a:p>
            <a:r>
              <a:rPr lang="en-US" dirty="0"/>
              <a:t>Mobile App Development</a:t>
            </a:r>
            <a:br>
              <a:rPr lang="en-US" dirty="0"/>
            </a:br>
            <a:endParaRPr lang="en-US" dirty="0"/>
          </a:p>
        </p:txBody>
      </p:sp>
      <p:pic>
        <p:nvPicPr>
          <p:cNvPr id="4" name="Picture 3" descr="A screenshot of a cell phone&#10;&#10;Description generated with very high confidence">
            <a:extLst>
              <a:ext uri="{FF2B5EF4-FFF2-40B4-BE49-F238E27FC236}">
                <a16:creationId xmlns:a16="http://schemas.microsoft.com/office/drawing/2014/main" id="{F9B9DC8A-1F23-4D7E-B0DA-2D8EEF607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36" y="1561928"/>
            <a:ext cx="2122772" cy="3924858"/>
          </a:xfrm>
          <a:prstGeom prst="rect">
            <a:avLst/>
          </a:prstGeom>
          <a:ln w="15875">
            <a:solidFill>
              <a:schemeClr val="tx1">
                <a:alpha val="99000"/>
              </a:schemeClr>
            </a:solidFill>
          </a:ln>
        </p:spPr>
      </p:pic>
      <p:pic>
        <p:nvPicPr>
          <p:cNvPr id="5" name="Picture 4" descr="A picture containing screenshot&#10;&#10;Description generated with very high confidence">
            <a:extLst>
              <a:ext uri="{FF2B5EF4-FFF2-40B4-BE49-F238E27FC236}">
                <a16:creationId xmlns:a16="http://schemas.microsoft.com/office/drawing/2014/main" id="{B59B6074-CD6B-4E9F-9C24-E9BF24E4A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5520" y="1568576"/>
            <a:ext cx="2122772" cy="3911562"/>
          </a:xfrm>
          <a:prstGeom prst="rect">
            <a:avLst/>
          </a:prstGeom>
          <a:ln w="15875">
            <a:solidFill>
              <a:schemeClr val="tx1">
                <a:alpha val="99000"/>
              </a:schemeClr>
            </a:solidFill>
          </a:ln>
        </p:spPr>
      </p:pic>
      <p:pic>
        <p:nvPicPr>
          <p:cNvPr id="6" name="Picture 5" descr="A screenshot of a cell phone&#10;&#10;Description generated with very high confidence">
            <a:extLst>
              <a:ext uri="{FF2B5EF4-FFF2-40B4-BE49-F238E27FC236}">
                <a16:creationId xmlns:a16="http://schemas.microsoft.com/office/drawing/2014/main" id="{136BD247-71E0-4F31-8118-AE1E76C33B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068" y="1561928"/>
            <a:ext cx="2081098" cy="3911563"/>
          </a:xfrm>
          <a:prstGeom prst="rect">
            <a:avLst/>
          </a:prstGeom>
          <a:ln w="15875">
            <a:solidFill>
              <a:schemeClr val="tx1">
                <a:alpha val="99000"/>
              </a:schemeClr>
            </a:solidFill>
          </a:ln>
        </p:spPr>
      </p:pic>
      <p:pic>
        <p:nvPicPr>
          <p:cNvPr id="7" name="Picture 6" descr="A screenshot of text&#10;&#10;Description generated with very high confidence">
            <a:extLst>
              <a:ext uri="{FF2B5EF4-FFF2-40B4-BE49-F238E27FC236}">
                <a16:creationId xmlns:a16="http://schemas.microsoft.com/office/drawing/2014/main" id="{5C31D4C3-CF67-49FC-9BAF-8081759AD0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2626" y="1561928"/>
            <a:ext cx="2081098" cy="3911562"/>
          </a:xfrm>
          <a:prstGeom prst="rect">
            <a:avLst/>
          </a:prstGeom>
          <a:ln w="15875">
            <a:solidFill>
              <a:schemeClr val="tx1">
                <a:alpha val="99000"/>
              </a:schemeClr>
            </a:solidFill>
          </a:ln>
        </p:spPr>
      </p:pic>
      <p:pic>
        <p:nvPicPr>
          <p:cNvPr id="8" name="Picture 7" descr="A screenshot of a cell phone&#10;&#10;Description generated with high confidence">
            <a:extLst>
              <a:ext uri="{FF2B5EF4-FFF2-40B4-BE49-F238E27FC236}">
                <a16:creationId xmlns:a16="http://schemas.microsoft.com/office/drawing/2014/main" id="{F9BC8DF4-3EDE-41AA-AA30-B0D1B5CFE7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7465577" y="1561928"/>
            <a:ext cx="2081098" cy="3911562"/>
          </a:xfrm>
          <a:prstGeom prst="rect">
            <a:avLst/>
          </a:prstGeom>
          <a:ln w="15875">
            <a:solidFill>
              <a:schemeClr val="tx1">
                <a:alpha val="99000"/>
              </a:schemeClr>
            </a:solidFill>
          </a:ln>
        </p:spPr>
      </p:pic>
      <p:sp>
        <p:nvSpPr>
          <p:cNvPr id="9" name="TextBox 8">
            <a:extLst>
              <a:ext uri="{FF2B5EF4-FFF2-40B4-BE49-F238E27FC236}">
                <a16:creationId xmlns:a16="http://schemas.microsoft.com/office/drawing/2014/main" id="{7DB66F44-72D6-4CE5-AF99-E523C062BB93}"/>
              </a:ext>
            </a:extLst>
          </p:cNvPr>
          <p:cNvSpPr txBox="1"/>
          <p:nvPr/>
        </p:nvSpPr>
        <p:spPr>
          <a:xfrm>
            <a:off x="360218" y="5578640"/>
            <a:ext cx="2186008" cy="369578"/>
          </a:xfrm>
          <a:prstGeom prst="rect">
            <a:avLst/>
          </a:prstGeom>
          <a:noFill/>
        </p:spPr>
        <p:txBody>
          <a:bodyPr wrap="square" rtlCol="0">
            <a:spAutoFit/>
          </a:bodyPr>
          <a:lstStyle/>
          <a:p>
            <a:pPr algn="ctr"/>
            <a:r>
              <a:rPr lang="en-US" dirty="0"/>
              <a:t>Sign Up </a:t>
            </a:r>
          </a:p>
        </p:txBody>
      </p:sp>
      <p:sp>
        <p:nvSpPr>
          <p:cNvPr id="10" name="TextBox 9">
            <a:extLst>
              <a:ext uri="{FF2B5EF4-FFF2-40B4-BE49-F238E27FC236}">
                <a16:creationId xmlns:a16="http://schemas.microsoft.com/office/drawing/2014/main" id="{E15AF09F-D1F4-4F62-804F-ED8F941C4556}"/>
              </a:ext>
            </a:extLst>
          </p:cNvPr>
          <p:cNvSpPr txBox="1"/>
          <p:nvPr/>
        </p:nvSpPr>
        <p:spPr>
          <a:xfrm>
            <a:off x="2743902" y="5578516"/>
            <a:ext cx="2186008" cy="369578"/>
          </a:xfrm>
          <a:prstGeom prst="rect">
            <a:avLst/>
          </a:prstGeom>
          <a:noFill/>
        </p:spPr>
        <p:txBody>
          <a:bodyPr wrap="square" rtlCol="0">
            <a:spAutoFit/>
          </a:bodyPr>
          <a:lstStyle/>
          <a:p>
            <a:pPr algn="ctr"/>
            <a:r>
              <a:rPr lang="en-US" dirty="0"/>
              <a:t>Log In</a:t>
            </a:r>
          </a:p>
        </p:txBody>
      </p:sp>
      <p:sp>
        <p:nvSpPr>
          <p:cNvPr id="11" name="TextBox 10">
            <a:extLst>
              <a:ext uri="{FF2B5EF4-FFF2-40B4-BE49-F238E27FC236}">
                <a16:creationId xmlns:a16="http://schemas.microsoft.com/office/drawing/2014/main" id="{FAF96468-913E-4175-A43B-9C524EDD3442}"/>
              </a:ext>
            </a:extLst>
          </p:cNvPr>
          <p:cNvSpPr txBox="1"/>
          <p:nvPr/>
        </p:nvSpPr>
        <p:spPr>
          <a:xfrm>
            <a:off x="5002996" y="5578516"/>
            <a:ext cx="2186008" cy="369578"/>
          </a:xfrm>
          <a:prstGeom prst="rect">
            <a:avLst/>
          </a:prstGeom>
          <a:noFill/>
        </p:spPr>
        <p:txBody>
          <a:bodyPr wrap="square" rtlCol="0">
            <a:spAutoFit/>
          </a:bodyPr>
          <a:lstStyle/>
          <a:p>
            <a:pPr algn="ctr"/>
            <a:r>
              <a:rPr lang="en-US" dirty="0"/>
              <a:t>Nearby Parking</a:t>
            </a:r>
          </a:p>
        </p:txBody>
      </p:sp>
      <p:sp>
        <p:nvSpPr>
          <p:cNvPr id="12" name="TextBox 11">
            <a:extLst>
              <a:ext uri="{FF2B5EF4-FFF2-40B4-BE49-F238E27FC236}">
                <a16:creationId xmlns:a16="http://schemas.microsoft.com/office/drawing/2014/main" id="{8EF9041D-6CA5-4EBF-B77E-CC3FBB43DC9D}"/>
              </a:ext>
            </a:extLst>
          </p:cNvPr>
          <p:cNvSpPr txBox="1"/>
          <p:nvPr/>
        </p:nvSpPr>
        <p:spPr>
          <a:xfrm>
            <a:off x="7413122" y="5532782"/>
            <a:ext cx="2186008" cy="369578"/>
          </a:xfrm>
          <a:prstGeom prst="rect">
            <a:avLst/>
          </a:prstGeom>
          <a:noFill/>
        </p:spPr>
        <p:txBody>
          <a:bodyPr wrap="square" rtlCol="0">
            <a:spAutoFit/>
          </a:bodyPr>
          <a:lstStyle/>
          <a:p>
            <a:pPr algn="ctr"/>
            <a:r>
              <a:rPr lang="en-US" dirty="0"/>
              <a:t>Parking Details</a:t>
            </a:r>
          </a:p>
        </p:txBody>
      </p:sp>
      <p:sp>
        <p:nvSpPr>
          <p:cNvPr id="13" name="TextBox 12">
            <a:extLst>
              <a:ext uri="{FF2B5EF4-FFF2-40B4-BE49-F238E27FC236}">
                <a16:creationId xmlns:a16="http://schemas.microsoft.com/office/drawing/2014/main" id="{4F71F316-D48F-4F4E-A847-6ACD4D8D0023}"/>
              </a:ext>
            </a:extLst>
          </p:cNvPr>
          <p:cNvSpPr txBox="1"/>
          <p:nvPr/>
        </p:nvSpPr>
        <p:spPr>
          <a:xfrm>
            <a:off x="9796806" y="5505011"/>
            <a:ext cx="2395194" cy="369332"/>
          </a:xfrm>
          <a:prstGeom prst="rect">
            <a:avLst/>
          </a:prstGeom>
          <a:noFill/>
        </p:spPr>
        <p:txBody>
          <a:bodyPr wrap="square" rtlCol="0">
            <a:spAutoFit/>
          </a:bodyPr>
          <a:lstStyle/>
          <a:p>
            <a:pPr algn="ctr"/>
            <a:r>
              <a:rPr lang="en-US" dirty="0"/>
              <a:t>Reservation Details</a:t>
            </a:r>
          </a:p>
        </p:txBody>
      </p:sp>
    </p:spTree>
    <p:extLst>
      <p:ext uri="{BB962C8B-B14F-4D97-AF65-F5344CB8AC3E}">
        <p14:creationId xmlns:p14="http://schemas.microsoft.com/office/powerpoint/2010/main" val="851254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F7D8-4846-4ED5-AFDF-902BE88BB752}"/>
              </a:ext>
            </a:extLst>
          </p:cNvPr>
          <p:cNvSpPr>
            <a:spLocks noGrp="1"/>
          </p:cNvSpPr>
          <p:nvPr>
            <p:ph type="title"/>
          </p:nvPr>
        </p:nvSpPr>
        <p:spPr>
          <a:xfrm>
            <a:off x="544511" y="296181"/>
            <a:ext cx="9404723" cy="872403"/>
          </a:xfrm>
        </p:spPr>
        <p:txBody>
          <a:bodyPr/>
          <a:lstStyle/>
          <a:p>
            <a:r>
              <a:rPr lang="en-US" b="1" dirty="0"/>
              <a:t>System testing</a:t>
            </a:r>
            <a:br>
              <a:rPr lang="en-US" dirty="0"/>
            </a:br>
            <a:endParaRPr lang="en-US" dirty="0"/>
          </a:p>
        </p:txBody>
      </p:sp>
      <p:graphicFrame>
        <p:nvGraphicFramePr>
          <p:cNvPr id="4" name="Content Placeholder 3">
            <a:extLst>
              <a:ext uri="{FF2B5EF4-FFF2-40B4-BE49-F238E27FC236}">
                <a16:creationId xmlns:a16="http://schemas.microsoft.com/office/drawing/2014/main" id="{41A30985-7BC9-4C44-8B52-CBEDEE9BAECB}"/>
              </a:ext>
            </a:extLst>
          </p:cNvPr>
          <p:cNvGraphicFramePr>
            <a:graphicFrameLocks noGrp="1"/>
          </p:cNvGraphicFramePr>
          <p:nvPr>
            <p:ph idx="1"/>
            <p:extLst>
              <p:ext uri="{D42A27DB-BD31-4B8C-83A1-F6EECF244321}">
                <p14:modId xmlns:p14="http://schemas.microsoft.com/office/powerpoint/2010/main" val="360155991"/>
              </p:ext>
            </p:extLst>
          </p:nvPr>
        </p:nvGraphicFramePr>
        <p:xfrm>
          <a:off x="1057996" y="1803003"/>
          <a:ext cx="10672620" cy="1962912"/>
        </p:xfrm>
        <a:graphic>
          <a:graphicData uri="http://schemas.openxmlformats.org/drawingml/2006/table">
            <a:tbl>
              <a:tblPr firstRow="1" firstCol="1" bandRow="1">
                <a:tableStyleId>{5C22544A-7EE6-4342-B048-85BDC9FD1C3A}</a:tableStyleId>
              </a:tblPr>
              <a:tblGrid>
                <a:gridCol w="2960027">
                  <a:extLst>
                    <a:ext uri="{9D8B030D-6E8A-4147-A177-3AD203B41FA5}">
                      <a16:colId xmlns:a16="http://schemas.microsoft.com/office/drawing/2014/main" val="844739092"/>
                    </a:ext>
                  </a:extLst>
                </a:gridCol>
                <a:gridCol w="2668970">
                  <a:extLst>
                    <a:ext uri="{9D8B030D-6E8A-4147-A177-3AD203B41FA5}">
                      <a16:colId xmlns:a16="http://schemas.microsoft.com/office/drawing/2014/main" val="4070494144"/>
                    </a:ext>
                  </a:extLst>
                </a:gridCol>
                <a:gridCol w="2374658">
                  <a:extLst>
                    <a:ext uri="{9D8B030D-6E8A-4147-A177-3AD203B41FA5}">
                      <a16:colId xmlns:a16="http://schemas.microsoft.com/office/drawing/2014/main" val="3880099363"/>
                    </a:ext>
                  </a:extLst>
                </a:gridCol>
                <a:gridCol w="1680459">
                  <a:extLst>
                    <a:ext uri="{9D8B030D-6E8A-4147-A177-3AD203B41FA5}">
                      <a16:colId xmlns:a16="http://schemas.microsoft.com/office/drawing/2014/main" val="2953480928"/>
                    </a:ext>
                  </a:extLst>
                </a:gridCol>
                <a:gridCol w="988506">
                  <a:extLst>
                    <a:ext uri="{9D8B030D-6E8A-4147-A177-3AD203B41FA5}">
                      <a16:colId xmlns:a16="http://schemas.microsoft.com/office/drawing/2014/main" val="3037281857"/>
                    </a:ext>
                  </a:extLst>
                </a:gridCol>
              </a:tblGrid>
              <a:tr h="222379">
                <a:tc>
                  <a:txBody>
                    <a:bodyPr/>
                    <a:lstStyle/>
                    <a:p>
                      <a:pPr marL="0" marR="0">
                        <a:lnSpc>
                          <a:spcPct val="115000"/>
                        </a:lnSpc>
                        <a:spcBef>
                          <a:spcPts val="0"/>
                        </a:spcBef>
                        <a:spcAft>
                          <a:spcPts val="0"/>
                        </a:spcAft>
                      </a:pPr>
                      <a:r>
                        <a:rPr lang="en-US" sz="1400" b="1" dirty="0">
                          <a:solidFill>
                            <a:schemeClr val="tx1"/>
                          </a:solidFill>
                          <a:effectLst/>
                        </a:rPr>
                        <a:t>Step#</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a:solidFill>
                            <a:schemeClr val="tx1"/>
                          </a:solidFill>
                          <a:effectLst/>
                        </a:rPr>
                        <a:t>Test input</a:t>
                      </a:r>
                      <a:endParaRPr lang="en-US"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dirty="0">
                          <a:solidFill>
                            <a:schemeClr val="tx1"/>
                          </a:solidFill>
                          <a:effectLst/>
                        </a:rPr>
                        <a:t>Expected</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dirty="0">
                          <a:solidFill>
                            <a:schemeClr val="tx1"/>
                          </a:solidFill>
                          <a:effectLst/>
                        </a:rPr>
                        <a:t>Observed </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dirty="0">
                          <a:solidFill>
                            <a:schemeClr val="tx1"/>
                          </a:solidFill>
                          <a:effectLst/>
                        </a:rPr>
                        <a:t>Status</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extLst>
                  <a:ext uri="{0D108BD9-81ED-4DB2-BD59-A6C34878D82A}">
                    <a16:rowId xmlns:a16="http://schemas.microsoft.com/office/drawing/2014/main" val="549383853"/>
                  </a:ext>
                </a:extLst>
              </a:tr>
              <a:tr h="444758">
                <a:tc>
                  <a:txBody>
                    <a:bodyPr/>
                    <a:lstStyle/>
                    <a:p>
                      <a:pPr marL="0" marR="0">
                        <a:lnSpc>
                          <a:spcPct val="115000"/>
                        </a:lnSpc>
                        <a:spcBef>
                          <a:spcPts val="0"/>
                        </a:spcBef>
                        <a:spcAft>
                          <a:spcPts val="0"/>
                        </a:spcAft>
                      </a:pPr>
                      <a:r>
                        <a:rPr lang="en-US" sz="1400" b="1" dirty="0">
                          <a:solidFill>
                            <a:schemeClr val="tx1"/>
                          </a:solidFill>
                          <a:effectLst/>
                        </a:rPr>
                        <a:t>Navigate to login page</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a:solidFill>
                            <a:schemeClr val="tx1"/>
                          </a:solidFill>
                          <a:effectLst/>
                        </a:rPr>
                        <a:t> </a:t>
                      </a:r>
                      <a:endParaRPr lang="en-US"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dirty="0">
                          <a:solidFill>
                            <a:schemeClr val="tx1"/>
                          </a:solidFill>
                          <a:effectLst/>
                        </a:rPr>
                        <a:t>Login page displays</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dirty="0">
                          <a:solidFill>
                            <a:schemeClr val="tx1"/>
                          </a:solidFill>
                          <a:effectLst/>
                        </a:rPr>
                        <a:t>Login page displays</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rowSpan="3">
                  <a:txBody>
                    <a:bodyPr/>
                    <a:lstStyle/>
                    <a:p>
                      <a:pPr marL="0" marR="0">
                        <a:lnSpc>
                          <a:spcPct val="115000"/>
                        </a:lnSpc>
                        <a:spcBef>
                          <a:spcPts val="0"/>
                        </a:spcBef>
                        <a:spcAft>
                          <a:spcPts val="0"/>
                        </a:spcAft>
                      </a:pPr>
                      <a:r>
                        <a:rPr lang="en-US" sz="1400" b="1" dirty="0">
                          <a:solidFill>
                            <a:schemeClr val="tx1"/>
                          </a:solidFill>
                          <a:effectLst/>
                        </a:rPr>
                        <a:t>Passed</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chor="ctr">
                    <a:noFill/>
                  </a:tcPr>
                </a:tc>
                <a:extLst>
                  <a:ext uri="{0D108BD9-81ED-4DB2-BD59-A6C34878D82A}">
                    <a16:rowId xmlns:a16="http://schemas.microsoft.com/office/drawing/2014/main" val="3617437276"/>
                  </a:ext>
                </a:extLst>
              </a:tr>
              <a:tr h="667137">
                <a:tc>
                  <a:txBody>
                    <a:bodyPr/>
                    <a:lstStyle/>
                    <a:p>
                      <a:pPr marL="0" marR="0">
                        <a:lnSpc>
                          <a:spcPct val="115000"/>
                        </a:lnSpc>
                        <a:spcBef>
                          <a:spcPts val="0"/>
                        </a:spcBef>
                        <a:spcAft>
                          <a:spcPts val="0"/>
                        </a:spcAft>
                      </a:pPr>
                      <a:r>
                        <a:rPr lang="en-US" sz="1400" b="1" dirty="0">
                          <a:solidFill>
                            <a:schemeClr val="tx1"/>
                          </a:solidFill>
                          <a:effectLst/>
                        </a:rPr>
                        <a:t>Provide user credentials</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a:solidFill>
                            <a:schemeClr val="tx1"/>
                          </a:solidFill>
                          <a:effectLst/>
                        </a:rPr>
                        <a:t>Email: abc@xyz.com</a:t>
                      </a:r>
                    </a:p>
                    <a:p>
                      <a:pPr marL="0" marR="0">
                        <a:lnSpc>
                          <a:spcPct val="115000"/>
                        </a:lnSpc>
                        <a:spcBef>
                          <a:spcPts val="0"/>
                        </a:spcBef>
                        <a:spcAft>
                          <a:spcPts val="0"/>
                        </a:spcAft>
                      </a:pPr>
                      <a:r>
                        <a:rPr lang="en-US" sz="1400" b="1">
                          <a:solidFill>
                            <a:schemeClr val="tx1"/>
                          </a:solidFill>
                          <a:effectLst/>
                        </a:rPr>
                        <a:t>Password: ezPark!1</a:t>
                      </a:r>
                    </a:p>
                    <a:p>
                      <a:pPr marL="0" marR="0">
                        <a:lnSpc>
                          <a:spcPct val="115000"/>
                        </a:lnSpc>
                        <a:spcBef>
                          <a:spcPts val="0"/>
                        </a:spcBef>
                        <a:spcAft>
                          <a:spcPts val="0"/>
                        </a:spcAft>
                      </a:pPr>
                      <a:r>
                        <a:rPr lang="en-US" sz="1400" b="1">
                          <a:solidFill>
                            <a:schemeClr val="tx1"/>
                          </a:solidFill>
                          <a:effectLst/>
                        </a:rPr>
                        <a:t>Contact: 674-674-878</a:t>
                      </a:r>
                      <a:endParaRPr lang="en-US"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kern="1200" dirty="0">
                          <a:solidFill>
                            <a:schemeClr val="tx1"/>
                          </a:solidFill>
                          <a:effectLst/>
                          <a:latin typeface="+mn-lt"/>
                          <a:ea typeface="+mn-ea"/>
                          <a:cs typeface="+mn-cs"/>
                        </a:rPr>
                        <a:t>Successfully signed up</a:t>
                      </a:r>
                    </a:p>
                  </a:txBody>
                  <a:tcPr marL="35157" marR="35157" marT="0" marB="0">
                    <a:noFill/>
                  </a:tcPr>
                </a:tc>
                <a:tc>
                  <a:txBody>
                    <a:bodyPr/>
                    <a:lstStyle/>
                    <a:p>
                      <a:pPr marL="0" marR="0">
                        <a:lnSpc>
                          <a:spcPct val="115000"/>
                        </a:lnSpc>
                        <a:spcBef>
                          <a:spcPts val="0"/>
                        </a:spcBef>
                        <a:spcAft>
                          <a:spcPts val="0"/>
                        </a:spcAft>
                      </a:pPr>
                      <a:r>
                        <a:rPr lang="en-US" sz="1400" b="1" kern="1200" dirty="0">
                          <a:solidFill>
                            <a:schemeClr val="tx1"/>
                          </a:solidFill>
                          <a:effectLst/>
                          <a:latin typeface="+mn-lt"/>
                          <a:ea typeface="+mn-ea"/>
                          <a:cs typeface="+mn-cs"/>
                        </a:rPr>
                        <a:t>Successfully signed up</a:t>
                      </a:r>
                    </a:p>
                  </a:txBody>
                  <a:tcPr marL="35157" marR="35157" marT="0" marB="0">
                    <a:noFill/>
                  </a:tcPr>
                </a:tc>
                <a:tc vMerge="1">
                  <a:txBody>
                    <a:bodyPr/>
                    <a:lstStyle/>
                    <a:p>
                      <a:endParaRPr lang="en-US"/>
                    </a:p>
                  </a:txBody>
                  <a:tcPr/>
                </a:tc>
                <a:extLst>
                  <a:ext uri="{0D108BD9-81ED-4DB2-BD59-A6C34878D82A}">
                    <a16:rowId xmlns:a16="http://schemas.microsoft.com/office/drawing/2014/main" val="3656604878"/>
                  </a:ext>
                </a:extLst>
              </a:tr>
              <a:tr h="444758">
                <a:tc>
                  <a:txBody>
                    <a:bodyPr/>
                    <a:lstStyle/>
                    <a:p>
                      <a:pPr marL="0" marR="0">
                        <a:lnSpc>
                          <a:spcPct val="115000"/>
                        </a:lnSpc>
                        <a:spcBef>
                          <a:spcPts val="0"/>
                        </a:spcBef>
                        <a:spcAft>
                          <a:spcPts val="0"/>
                        </a:spcAft>
                      </a:pPr>
                      <a:r>
                        <a:rPr lang="en-US" sz="1400" b="1" dirty="0">
                          <a:solidFill>
                            <a:schemeClr val="tx1"/>
                          </a:solidFill>
                          <a:effectLst/>
                        </a:rPr>
                        <a:t>Click Login button</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a:solidFill>
                            <a:schemeClr val="tx1"/>
                          </a:solidFill>
                          <a:effectLst/>
                        </a:rPr>
                        <a:t>N/A</a:t>
                      </a:r>
                      <a:endParaRPr lang="en-US"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a:solidFill>
                            <a:schemeClr val="tx1"/>
                          </a:solidFill>
                          <a:effectLst/>
                        </a:rPr>
                        <a:t>Navigate to parking list page</a:t>
                      </a:r>
                      <a:endParaRPr lang="en-US"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a:txBody>
                    <a:bodyPr/>
                    <a:lstStyle/>
                    <a:p>
                      <a:pPr marL="0" marR="0">
                        <a:lnSpc>
                          <a:spcPct val="115000"/>
                        </a:lnSpc>
                        <a:spcBef>
                          <a:spcPts val="0"/>
                        </a:spcBef>
                        <a:spcAft>
                          <a:spcPts val="0"/>
                        </a:spcAft>
                      </a:pPr>
                      <a:r>
                        <a:rPr lang="en-US" sz="1400" b="1" dirty="0">
                          <a:solidFill>
                            <a:schemeClr val="tx1"/>
                          </a:solidFill>
                          <a:effectLst/>
                        </a:rPr>
                        <a:t>Navigate to parking list page</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157" marR="35157" marT="0" marB="0">
                    <a:noFill/>
                  </a:tcPr>
                </a:tc>
                <a:tc vMerge="1">
                  <a:txBody>
                    <a:bodyPr/>
                    <a:lstStyle/>
                    <a:p>
                      <a:endParaRPr lang="en-US"/>
                    </a:p>
                  </a:txBody>
                  <a:tcPr/>
                </a:tc>
                <a:extLst>
                  <a:ext uri="{0D108BD9-81ED-4DB2-BD59-A6C34878D82A}">
                    <a16:rowId xmlns:a16="http://schemas.microsoft.com/office/drawing/2014/main" val="4207958950"/>
                  </a:ext>
                </a:extLst>
              </a:tr>
            </a:tbl>
          </a:graphicData>
        </a:graphic>
      </p:graphicFrame>
      <p:graphicFrame>
        <p:nvGraphicFramePr>
          <p:cNvPr id="5" name="Table 4">
            <a:extLst>
              <a:ext uri="{FF2B5EF4-FFF2-40B4-BE49-F238E27FC236}">
                <a16:creationId xmlns:a16="http://schemas.microsoft.com/office/drawing/2014/main" id="{6772AE24-2D55-42B8-BFA3-14588B305A85}"/>
              </a:ext>
            </a:extLst>
          </p:cNvPr>
          <p:cNvGraphicFramePr>
            <a:graphicFrameLocks noGrp="1"/>
          </p:cNvGraphicFramePr>
          <p:nvPr>
            <p:extLst>
              <p:ext uri="{D42A27DB-BD31-4B8C-83A1-F6EECF244321}">
                <p14:modId xmlns:p14="http://schemas.microsoft.com/office/powerpoint/2010/main" val="3567923084"/>
              </p:ext>
            </p:extLst>
          </p:nvPr>
        </p:nvGraphicFramePr>
        <p:xfrm>
          <a:off x="1143215" y="4214725"/>
          <a:ext cx="10502181" cy="2602955"/>
        </p:xfrm>
        <a:graphic>
          <a:graphicData uri="http://schemas.openxmlformats.org/drawingml/2006/table">
            <a:tbl>
              <a:tblPr firstRow="1" firstCol="1" bandRow="1">
                <a:tableStyleId>{5C22544A-7EE6-4342-B048-85BDC9FD1C3A}</a:tableStyleId>
              </a:tblPr>
              <a:tblGrid>
                <a:gridCol w="2912756">
                  <a:extLst>
                    <a:ext uri="{9D8B030D-6E8A-4147-A177-3AD203B41FA5}">
                      <a16:colId xmlns:a16="http://schemas.microsoft.com/office/drawing/2014/main" val="205238418"/>
                    </a:ext>
                  </a:extLst>
                </a:gridCol>
                <a:gridCol w="2626347">
                  <a:extLst>
                    <a:ext uri="{9D8B030D-6E8A-4147-A177-3AD203B41FA5}">
                      <a16:colId xmlns:a16="http://schemas.microsoft.com/office/drawing/2014/main" val="1512739762"/>
                    </a:ext>
                  </a:extLst>
                </a:gridCol>
                <a:gridCol w="2336735">
                  <a:extLst>
                    <a:ext uri="{9D8B030D-6E8A-4147-A177-3AD203B41FA5}">
                      <a16:colId xmlns:a16="http://schemas.microsoft.com/office/drawing/2014/main" val="2289458827"/>
                    </a:ext>
                  </a:extLst>
                </a:gridCol>
                <a:gridCol w="1653623">
                  <a:extLst>
                    <a:ext uri="{9D8B030D-6E8A-4147-A177-3AD203B41FA5}">
                      <a16:colId xmlns:a16="http://schemas.microsoft.com/office/drawing/2014/main" val="2372237219"/>
                    </a:ext>
                  </a:extLst>
                </a:gridCol>
                <a:gridCol w="972720">
                  <a:extLst>
                    <a:ext uri="{9D8B030D-6E8A-4147-A177-3AD203B41FA5}">
                      <a16:colId xmlns:a16="http://schemas.microsoft.com/office/drawing/2014/main" val="694183346"/>
                    </a:ext>
                  </a:extLst>
                </a:gridCol>
              </a:tblGrid>
              <a:tr h="146808">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Step#</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Test input</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Expected</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Observed </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Status</a:t>
                      </a:r>
                    </a:p>
                  </a:txBody>
                  <a:tcPr marL="35157" marR="35157" marT="0" marB="0">
                    <a:noFill/>
                  </a:tcPr>
                </a:tc>
                <a:extLst>
                  <a:ext uri="{0D108BD9-81ED-4DB2-BD59-A6C34878D82A}">
                    <a16:rowId xmlns:a16="http://schemas.microsoft.com/office/drawing/2014/main" val="196069735"/>
                  </a:ext>
                </a:extLst>
              </a:tr>
              <a:tr h="293618">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Navigate to login page</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 </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Login page displays</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Login page displays</a:t>
                      </a:r>
                    </a:p>
                  </a:txBody>
                  <a:tcPr marL="35157" marR="35157" marT="0" marB="0">
                    <a:noFill/>
                  </a:tcPr>
                </a:tc>
                <a:tc rowSpan="5">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Passed</a:t>
                      </a:r>
                    </a:p>
                  </a:txBody>
                  <a:tcPr marL="35157" marR="35157" marT="0" marB="0" anchor="ctr">
                    <a:noFill/>
                  </a:tcPr>
                </a:tc>
                <a:extLst>
                  <a:ext uri="{0D108BD9-81ED-4DB2-BD59-A6C34878D82A}">
                    <a16:rowId xmlns:a16="http://schemas.microsoft.com/office/drawing/2014/main" val="413905728"/>
                  </a:ext>
                </a:extLst>
              </a:tr>
              <a:tr h="440427">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Provide user credentials</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Email: abc@xyz.com</a:t>
                      </a:r>
                    </a:p>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Password: ezPark!1</a:t>
                      </a:r>
                    </a:p>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Contact: 674-674-878</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N/A</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N/A</a:t>
                      </a:r>
                    </a:p>
                  </a:txBody>
                  <a:tcPr marL="35157" marR="35157" marT="0" marB="0">
                    <a:noFill/>
                  </a:tcPr>
                </a:tc>
                <a:tc vMerge="1">
                  <a:txBody>
                    <a:bodyPr/>
                    <a:lstStyle/>
                    <a:p>
                      <a:endParaRPr lang="en-US"/>
                    </a:p>
                  </a:txBody>
                  <a:tcPr/>
                </a:tc>
                <a:extLst>
                  <a:ext uri="{0D108BD9-81ED-4DB2-BD59-A6C34878D82A}">
                    <a16:rowId xmlns:a16="http://schemas.microsoft.com/office/drawing/2014/main" val="2924432448"/>
                  </a:ext>
                </a:extLst>
              </a:tr>
              <a:tr h="440427">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Click Login button</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N/A</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Navigate to parking list page</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Navigate to parking list page</a:t>
                      </a:r>
                    </a:p>
                  </a:txBody>
                  <a:tcPr marL="35157" marR="35157" marT="0" marB="0">
                    <a:noFill/>
                  </a:tcPr>
                </a:tc>
                <a:tc vMerge="1">
                  <a:txBody>
                    <a:bodyPr/>
                    <a:lstStyle/>
                    <a:p>
                      <a:endParaRPr lang="en-US"/>
                    </a:p>
                  </a:txBody>
                  <a:tcPr/>
                </a:tc>
                <a:extLst>
                  <a:ext uri="{0D108BD9-81ED-4DB2-BD59-A6C34878D82A}">
                    <a16:rowId xmlns:a16="http://schemas.microsoft.com/office/drawing/2014/main" val="872656637"/>
                  </a:ext>
                </a:extLst>
              </a:tr>
              <a:tr h="440427">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Select a parking spot</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N/A</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Display available parking space</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Displays available parking space</a:t>
                      </a:r>
                    </a:p>
                  </a:txBody>
                  <a:tcPr marL="35157" marR="35157" marT="0" marB="0">
                    <a:noFill/>
                  </a:tcPr>
                </a:tc>
                <a:tc vMerge="1">
                  <a:txBody>
                    <a:bodyPr/>
                    <a:lstStyle/>
                    <a:p>
                      <a:endParaRPr lang="en-US"/>
                    </a:p>
                  </a:txBody>
                  <a:tcPr/>
                </a:tc>
                <a:extLst>
                  <a:ext uri="{0D108BD9-81ED-4DB2-BD59-A6C34878D82A}">
                    <a16:rowId xmlns:a16="http://schemas.microsoft.com/office/drawing/2014/main" val="2809464316"/>
                  </a:ext>
                </a:extLst>
              </a:tr>
              <a:tr h="587235">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Select duration and click reserve button</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a:solidFill>
                            <a:schemeClr val="tx1"/>
                          </a:solidFill>
                          <a:effectLst/>
                          <a:latin typeface="+mn-lt"/>
                          <a:ea typeface="+mn-ea"/>
                          <a:cs typeface="+mn-cs"/>
                        </a:rPr>
                        <a:t>One hour</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Reservation success message</a:t>
                      </a:r>
                    </a:p>
                  </a:txBody>
                  <a:tcPr marL="35157" marR="35157" marT="0" marB="0">
                    <a:noFill/>
                  </a:tcPr>
                </a:tc>
                <a:tc>
                  <a:txBody>
                    <a:bodyPr/>
                    <a:lstStyle/>
                    <a:p>
                      <a:pPr marL="0" marR="0" algn="l" defTabSz="457200" rtl="0" eaLnBrk="1" latinLnBrk="0" hangingPunct="1">
                        <a:lnSpc>
                          <a:spcPct val="115000"/>
                        </a:lnSpc>
                        <a:spcBef>
                          <a:spcPts val="0"/>
                        </a:spcBef>
                        <a:spcAft>
                          <a:spcPts val="0"/>
                        </a:spcAft>
                      </a:pPr>
                      <a:r>
                        <a:rPr lang="en-US" sz="1200" b="1" kern="1200" dirty="0">
                          <a:solidFill>
                            <a:schemeClr val="tx1"/>
                          </a:solidFill>
                          <a:effectLst/>
                          <a:latin typeface="+mn-lt"/>
                          <a:ea typeface="+mn-ea"/>
                          <a:cs typeface="+mn-cs"/>
                        </a:rPr>
                        <a:t>Reservation Success message shown</a:t>
                      </a:r>
                    </a:p>
                  </a:txBody>
                  <a:tcPr marL="35157" marR="35157" marT="0" marB="0">
                    <a:noFill/>
                  </a:tcPr>
                </a:tc>
                <a:tc vMerge="1">
                  <a:txBody>
                    <a:bodyPr/>
                    <a:lstStyle/>
                    <a:p>
                      <a:endParaRPr lang="en-US"/>
                    </a:p>
                  </a:txBody>
                  <a:tcPr/>
                </a:tc>
                <a:extLst>
                  <a:ext uri="{0D108BD9-81ED-4DB2-BD59-A6C34878D82A}">
                    <a16:rowId xmlns:a16="http://schemas.microsoft.com/office/drawing/2014/main" val="2295400749"/>
                  </a:ext>
                </a:extLst>
              </a:tr>
            </a:tbl>
          </a:graphicData>
        </a:graphic>
      </p:graphicFrame>
      <p:sp>
        <p:nvSpPr>
          <p:cNvPr id="7" name="Rectangle 6">
            <a:extLst>
              <a:ext uri="{FF2B5EF4-FFF2-40B4-BE49-F238E27FC236}">
                <a16:creationId xmlns:a16="http://schemas.microsoft.com/office/drawing/2014/main" id="{923E8E4C-45B0-4C7D-8195-25B61CC5B5E1}"/>
              </a:ext>
            </a:extLst>
          </p:cNvPr>
          <p:cNvSpPr/>
          <p:nvPr/>
        </p:nvSpPr>
        <p:spPr>
          <a:xfrm>
            <a:off x="461383" y="3746753"/>
            <a:ext cx="8239271" cy="349455"/>
          </a:xfrm>
          <a:prstGeom prst="rect">
            <a:avLst/>
          </a:prstGeom>
        </p:spPr>
        <p:txBody>
          <a:bodyPr wrap="square">
            <a:spAutoFit/>
          </a:bodyPr>
          <a:lstStyle/>
          <a:p>
            <a:pPr>
              <a:lnSpc>
                <a:spcPct val="115000"/>
              </a:lnSpc>
            </a:pPr>
            <a:r>
              <a:rPr lang="en-US" sz="1600" b="1" dirty="0">
                <a:solidFill>
                  <a:schemeClr val="accent3"/>
                </a:solidFill>
              </a:rPr>
              <a:t>TEST CASE TITLE: VERIFY USER IS BEING ABLE TO RESERVE A PARKING SPOT</a:t>
            </a:r>
          </a:p>
        </p:txBody>
      </p:sp>
      <p:sp>
        <p:nvSpPr>
          <p:cNvPr id="8" name="Rectangle 7">
            <a:extLst>
              <a:ext uri="{FF2B5EF4-FFF2-40B4-BE49-F238E27FC236}">
                <a16:creationId xmlns:a16="http://schemas.microsoft.com/office/drawing/2014/main" id="{0D822F51-F893-4059-8D52-83C7CFB70FB6}"/>
              </a:ext>
            </a:extLst>
          </p:cNvPr>
          <p:cNvSpPr/>
          <p:nvPr/>
        </p:nvSpPr>
        <p:spPr>
          <a:xfrm>
            <a:off x="544511" y="1296337"/>
            <a:ext cx="9583160" cy="700128"/>
          </a:xfrm>
          <a:prstGeom prst="rect">
            <a:avLst/>
          </a:prstGeom>
        </p:spPr>
        <p:txBody>
          <a:bodyPr wrap="square">
            <a:spAutoFit/>
          </a:bodyPr>
          <a:lstStyle/>
          <a:p>
            <a:pPr>
              <a:lnSpc>
                <a:spcPct val="115000"/>
              </a:lnSpc>
            </a:pPr>
            <a:r>
              <a:rPr lang="en-US" b="1" dirty="0">
                <a:solidFill>
                  <a:schemeClr val="accent3"/>
                </a:solidFill>
              </a:rPr>
              <a:t>TEST CASE TITLE: VERIFY REGISTERED USER IS BEING ABLE TO LOGIN  </a:t>
            </a:r>
          </a:p>
          <a:p>
            <a:pPr>
              <a:lnSpc>
                <a:spcPct val="115000"/>
              </a:lnSpc>
            </a:pPr>
            <a:endParaRPr lang="en-US" b="1" dirty="0">
              <a:solidFill>
                <a:schemeClr val="accent3"/>
              </a:solidFill>
            </a:endParaRPr>
          </a:p>
        </p:txBody>
      </p:sp>
    </p:spTree>
    <p:extLst>
      <p:ext uri="{BB962C8B-B14F-4D97-AF65-F5344CB8AC3E}">
        <p14:creationId xmlns:p14="http://schemas.microsoft.com/office/powerpoint/2010/main" val="101743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JEC9610">
            <a:hlinkClick r:id="" action="ppaction://media"/>
            <a:extLst>
              <a:ext uri="{FF2B5EF4-FFF2-40B4-BE49-F238E27FC236}">
                <a16:creationId xmlns:a16="http://schemas.microsoft.com/office/drawing/2014/main" id="{C4B700E8-56D3-4877-8452-E3EF01E122B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0393" y="0"/>
            <a:ext cx="11258267" cy="6332326"/>
          </a:xfrm>
        </p:spPr>
      </p:pic>
    </p:spTree>
    <p:extLst>
      <p:ext uri="{BB962C8B-B14F-4D97-AF65-F5344CB8AC3E}">
        <p14:creationId xmlns:p14="http://schemas.microsoft.com/office/powerpoint/2010/main" val="86637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9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1761E-007B-4649-B15B-4856F35D56D9}"/>
              </a:ext>
            </a:extLst>
          </p:cNvPr>
          <p:cNvSpPr>
            <a:spLocks noGrp="1"/>
          </p:cNvSpPr>
          <p:nvPr>
            <p:ph type="title"/>
          </p:nvPr>
        </p:nvSpPr>
        <p:spPr/>
        <p:txBody>
          <a:bodyPr/>
          <a:lstStyle/>
          <a:p>
            <a:pPr algn="ctr"/>
            <a:r>
              <a:rPr lang="en-US" sz="4000" b="1" dirty="0"/>
              <a:t>Outlines </a:t>
            </a:r>
          </a:p>
        </p:txBody>
      </p:sp>
      <p:sp>
        <p:nvSpPr>
          <p:cNvPr id="3" name="Content Placeholder 2">
            <a:extLst>
              <a:ext uri="{FF2B5EF4-FFF2-40B4-BE49-F238E27FC236}">
                <a16:creationId xmlns:a16="http://schemas.microsoft.com/office/drawing/2014/main" id="{AD4C03B4-70BC-4967-A7CB-FAED12AE2E03}"/>
              </a:ext>
            </a:extLst>
          </p:cNvPr>
          <p:cNvSpPr>
            <a:spLocks noGrp="1"/>
          </p:cNvSpPr>
          <p:nvPr>
            <p:ph idx="1"/>
          </p:nvPr>
        </p:nvSpPr>
        <p:spPr>
          <a:xfrm>
            <a:off x="1104293" y="1376218"/>
            <a:ext cx="8946541" cy="5227781"/>
          </a:xfrm>
        </p:spPr>
        <p:txBody>
          <a:bodyPr>
            <a:normAutofit fontScale="92500" lnSpcReduction="20000"/>
          </a:bodyPr>
          <a:lstStyle/>
          <a:p>
            <a:r>
              <a:rPr lang="en-US" b="1" dirty="0"/>
              <a:t>Introduction and problem description</a:t>
            </a:r>
          </a:p>
          <a:p>
            <a:r>
              <a:rPr lang="en-US" b="1" dirty="0">
                <a:solidFill>
                  <a:schemeClr val="tx2"/>
                </a:solidFill>
              </a:rPr>
              <a:t>Goal and purpose </a:t>
            </a:r>
          </a:p>
          <a:p>
            <a:r>
              <a:rPr lang="en-US" b="1" dirty="0">
                <a:solidFill>
                  <a:schemeClr val="tx2"/>
                </a:solidFill>
              </a:rPr>
              <a:t>Tools and framework</a:t>
            </a:r>
          </a:p>
          <a:p>
            <a:r>
              <a:rPr lang="en-US" b="1" dirty="0"/>
              <a:t>Use case diagram</a:t>
            </a:r>
          </a:p>
          <a:p>
            <a:r>
              <a:rPr lang="en-US" b="1" dirty="0">
                <a:solidFill>
                  <a:schemeClr val="tx2"/>
                </a:solidFill>
              </a:rPr>
              <a:t>System architecture</a:t>
            </a:r>
          </a:p>
          <a:p>
            <a:r>
              <a:rPr lang="en-US" b="1" dirty="0">
                <a:solidFill>
                  <a:schemeClr val="tx2"/>
                </a:solidFill>
              </a:rPr>
              <a:t>Prototype of the mobile application</a:t>
            </a:r>
          </a:p>
          <a:p>
            <a:r>
              <a:rPr lang="en-US" b="1" dirty="0">
                <a:solidFill>
                  <a:schemeClr val="tx2"/>
                </a:solidFill>
              </a:rPr>
              <a:t> State Diagram</a:t>
            </a:r>
          </a:p>
          <a:p>
            <a:r>
              <a:rPr lang="en-US" dirty="0"/>
              <a:t>Sequence diagram </a:t>
            </a:r>
            <a:endParaRPr lang="en-US" b="1" dirty="0">
              <a:solidFill>
                <a:schemeClr val="tx2"/>
              </a:solidFill>
            </a:endParaRPr>
          </a:p>
          <a:p>
            <a:r>
              <a:rPr lang="en-US" b="1" dirty="0"/>
              <a:t>System implementation</a:t>
            </a:r>
          </a:p>
          <a:p>
            <a:r>
              <a:rPr lang="en-US" dirty="0"/>
              <a:t>web management system Development &amp; Demo</a:t>
            </a:r>
          </a:p>
          <a:p>
            <a:r>
              <a:rPr lang="en-US" dirty="0"/>
              <a:t>Mobile app Development &amp; Demo</a:t>
            </a:r>
          </a:p>
          <a:p>
            <a:r>
              <a:rPr lang="en-US" b="1" dirty="0"/>
              <a:t>System testing</a:t>
            </a:r>
          </a:p>
          <a:p>
            <a:r>
              <a:rPr lang="en-US" b="1" dirty="0"/>
              <a:t>Conclusion </a:t>
            </a:r>
            <a:br>
              <a:rPr lang="en-US" dirty="0"/>
            </a:br>
            <a:br>
              <a:rPr lang="en-US" dirty="0"/>
            </a:br>
            <a:endParaRPr lang="en-US" b="1" dirty="0">
              <a:solidFill>
                <a:schemeClr val="tx2"/>
              </a:solidFill>
            </a:endParaRPr>
          </a:p>
          <a:p>
            <a:endParaRPr lang="en-US" b="1" dirty="0">
              <a:solidFill>
                <a:schemeClr val="tx2"/>
              </a:solidFill>
            </a:endParaRPr>
          </a:p>
          <a:p>
            <a:endParaRPr lang="en-US" b="1" dirty="0"/>
          </a:p>
          <a:p>
            <a:endParaRPr lang="en-US" b="1" dirty="0">
              <a:solidFill>
                <a:schemeClr val="tx2"/>
              </a:solidFill>
            </a:endParaRPr>
          </a:p>
          <a:p>
            <a:endParaRPr lang="en-US" b="1" dirty="0">
              <a:solidFill>
                <a:schemeClr val="tx2"/>
              </a:solidFill>
            </a:endParaRPr>
          </a:p>
          <a:p>
            <a:endParaRPr lang="en-US" b="1" dirty="0"/>
          </a:p>
          <a:p>
            <a:endParaRPr lang="en-US" dirty="0"/>
          </a:p>
        </p:txBody>
      </p:sp>
    </p:spTree>
    <p:extLst>
      <p:ext uri="{BB962C8B-B14F-4D97-AF65-F5344CB8AC3E}">
        <p14:creationId xmlns:p14="http://schemas.microsoft.com/office/powerpoint/2010/main" val="3620198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A2EB-EF64-45F5-BA2B-D3A69186D2E9}"/>
              </a:ext>
            </a:extLst>
          </p:cNvPr>
          <p:cNvSpPr>
            <a:spLocks noGrp="1"/>
          </p:cNvSpPr>
          <p:nvPr>
            <p:ph type="title"/>
          </p:nvPr>
        </p:nvSpPr>
        <p:spPr>
          <a:xfrm>
            <a:off x="646111" y="452718"/>
            <a:ext cx="9781744" cy="1400530"/>
          </a:xfrm>
        </p:spPr>
        <p:txBody>
          <a:bodyPr/>
          <a:lstStyle/>
          <a:p>
            <a:pPr lvl="0"/>
            <a:r>
              <a:rPr lang="en-US" b="1" dirty="0"/>
              <a:t>Conclusion</a:t>
            </a:r>
            <a:endParaRPr lang="en-US" dirty="0"/>
          </a:p>
        </p:txBody>
      </p:sp>
      <p:sp>
        <p:nvSpPr>
          <p:cNvPr id="3" name="Content Placeholder 2">
            <a:extLst>
              <a:ext uri="{FF2B5EF4-FFF2-40B4-BE49-F238E27FC236}">
                <a16:creationId xmlns:a16="http://schemas.microsoft.com/office/drawing/2014/main" id="{C6497409-2022-4B9B-8D8D-1A8FD2986F4C}"/>
              </a:ext>
            </a:extLst>
          </p:cNvPr>
          <p:cNvSpPr>
            <a:spLocks noGrp="1"/>
          </p:cNvSpPr>
          <p:nvPr>
            <p:ph idx="1"/>
          </p:nvPr>
        </p:nvSpPr>
        <p:spPr>
          <a:xfrm>
            <a:off x="646112" y="1468581"/>
            <a:ext cx="11398106" cy="5209309"/>
          </a:xfrm>
        </p:spPr>
        <p:txBody>
          <a:bodyPr>
            <a:normAutofit/>
          </a:bodyPr>
          <a:lstStyle/>
          <a:p>
            <a:r>
              <a:rPr lang="en-US" dirty="0"/>
              <a:t>we have study the issues thoroughly, and we developed a software consisting of web based management front-end as well as a mobile client to assist the entire flow for easypark reservation from user signup, nearby parking searching, parking details, making reservation specifying the duration of stay and cancelling the reservation.</a:t>
            </a:r>
          </a:p>
          <a:p>
            <a:pPr marL="0" indent="0">
              <a:buNone/>
            </a:pPr>
            <a:r>
              <a:rPr lang="en-US" dirty="0"/>
              <a:t> </a:t>
            </a:r>
          </a:p>
          <a:p>
            <a:r>
              <a:rPr lang="en-US" dirty="0"/>
              <a:t>We delivered a system which is fully customizable and is flexible for admin to manage the parking, user and reservation information. </a:t>
            </a:r>
          </a:p>
          <a:p>
            <a:pPr marL="0" indent="0">
              <a:buNone/>
            </a:pPr>
            <a:endParaRPr lang="en-US" dirty="0"/>
          </a:p>
          <a:p>
            <a:r>
              <a:rPr lang="en-US" dirty="0"/>
              <a:t>Besides, from the user’s point of view, they can reserve a parking space with no cost of instance reservation with a convenience system for searching and making reservation tackle the unnecessary queueing and cycling time issues for seeking an available car park space everywhere.</a:t>
            </a:r>
          </a:p>
        </p:txBody>
      </p:sp>
    </p:spTree>
    <p:extLst>
      <p:ext uri="{BB962C8B-B14F-4D97-AF65-F5344CB8AC3E}">
        <p14:creationId xmlns:p14="http://schemas.microsoft.com/office/powerpoint/2010/main" val="2203090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3F2-2688-4DCD-A82A-8DE15FE7C8B1}"/>
              </a:ext>
            </a:extLst>
          </p:cNvPr>
          <p:cNvSpPr>
            <a:spLocks noGrp="1"/>
          </p:cNvSpPr>
          <p:nvPr>
            <p:ph type="title"/>
          </p:nvPr>
        </p:nvSpPr>
        <p:spPr>
          <a:xfrm>
            <a:off x="3948328" y="2664080"/>
            <a:ext cx="4295343" cy="1400530"/>
          </a:xfrm>
        </p:spPr>
        <p:txBody>
          <a:bodyPr/>
          <a:lstStyle/>
          <a:p>
            <a:r>
              <a:rPr lang="en-US" sz="5400" dirty="0"/>
              <a:t>Thank you…</a:t>
            </a:r>
          </a:p>
        </p:txBody>
      </p:sp>
    </p:spTree>
    <p:extLst>
      <p:ext uri="{BB962C8B-B14F-4D97-AF65-F5344CB8AC3E}">
        <p14:creationId xmlns:p14="http://schemas.microsoft.com/office/powerpoint/2010/main" val="3878721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a:solidFill>
                  <a:schemeClr val="tx1"/>
                </a:solidFill>
                <a:latin typeface="Britannic Bold" panose="020B0903060703020204" pitchFamily="34" charset="0"/>
                <a:cs typeface="Calibri" panose="020F0502020204030204" pitchFamily="34" charset="0"/>
              </a:rPr>
              <a:t>Any Questions???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9745" y="2321947"/>
            <a:ext cx="3314286" cy="3657143"/>
          </a:xfrm>
        </p:spPr>
      </p:pic>
    </p:spTree>
    <p:extLst>
      <p:ext uri="{BB962C8B-B14F-4D97-AF65-F5344CB8AC3E}">
        <p14:creationId xmlns:p14="http://schemas.microsoft.com/office/powerpoint/2010/main" val="716568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2836-4052-4C70-84EE-28CEEB7319B0}"/>
              </a:ext>
            </a:extLst>
          </p:cNvPr>
          <p:cNvSpPr>
            <a:spLocks noGrp="1"/>
          </p:cNvSpPr>
          <p:nvPr>
            <p:ph type="title"/>
          </p:nvPr>
        </p:nvSpPr>
        <p:spPr>
          <a:xfrm>
            <a:off x="874220" y="415396"/>
            <a:ext cx="9404723" cy="1400530"/>
          </a:xfrm>
        </p:spPr>
        <p:txBody>
          <a:bodyPr/>
          <a:lstStyle/>
          <a:p>
            <a:pPr algn="ctr"/>
            <a:r>
              <a:rPr lang="en-US" sz="4000" b="1" dirty="0"/>
              <a:t>Introduction and problem description</a:t>
            </a:r>
          </a:p>
        </p:txBody>
      </p:sp>
      <p:sp>
        <p:nvSpPr>
          <p:cNvPr id="3" name="Content Placeholder 2">
            <a:extLst>
              <a:ext uri="{FF2B5EF4-FFF2-40B4-BE49-F238E27FC236}">
                <a16:creationId xmlns:a16="http://schemas.microsoft.com/office/drawing/2014/main" id="{3ABFCC8A-C389-47E5-AB17-499080F9CBD1}"/>
              </a:ext>
            </a:extLst>
          </p:cNvPr>
          <p:cNvSpPr>
            <a:spLocks noGrp="1"/>
          </p:cNvSpPr>
          <p:nvPr>
            <p:ph idx="1"/>
          </p:nvPr>
        </p:nvSpPr>
        <p:spPr>
          <a:xfrm>
            <a:off x="874220" y="1502412"/>
            <a:ext cx="10588107" cy="4972279"/>
          </a:xfrm>
        </p:spPr>
        <p:txBody>
          <a:bodyPr>
            <a:normAutofit fontScale="92500"/>
          </a:bodyPr>
          <a:lstStyle/>
          <a:p>
            <a:pPr marL="0" indent="0">
              <a:lnSpc>
                <a:spcPct val="160000"/>
              </a:lnSpc>
              <a:buNone/>
            </a:pPr>
            <a:r>
              <a:rPr lang="en-US" dirty="0"/>
              <a:t>In our project we are trying to make the parking easy by developing a mobile application to find the closest parking spots and available space to park the vehicle. The idea of our project came from observing the inefficiency of current methods of parking enforcement.</a:t>
            </a:r>
          </a:p>
          <a:p>
            <a:pPr lvl="1">
              <a:lnSpc>
                <a:spcPct val="160000"/>
              </a:lnSpc>
            </a:pPr>
            <a:r>
              <a:rPr lang="en-US" dirty="0"/>
              <a:t>Students miss their exam schedule, </a:t>
            </a:r>
          </a:p>
          <a:p>
            <a:pPr lvl="1">
              <a:lnSpc>
                <a:spcPct val="160000"/>
              </a:lnSpc>
            </a:pPr>
            <a:r>
              <a:rPr lang="en-US" dirty="0"/>
              <a:t>Passengers miss their flights schedule finding for the vacant parking. </a:t>
            </a:r>
          </a:p>
          <a:p>
            <a:pPr lvl="1">
              <a:lnSpc>
                <a:spcPct val="160000"/>
              </a:lnSpc>
            </a:pPr>
            <a:r>
              <a:rPr lang="en-US" dirty="0"/>
              <a:t>Congestion often caused by drivers roaming around the floors and checking parking spot.</a:t>
            </a:r>
          </a:p>
          <a:p>
            <a:pPr marL="57150" indent="0">
              <a:lnSpc>
                <a:spcPct val="160000"/>
              </a:lnSpc>
              <a:buNone/>
            </a:pPr>
            <a:r>
              <a:rPr lang="en-US" dirty="0"/>
              <a:t>Under this condition, our easy parking reservation app is provided to deal with the issues we are facing.</a:t>
            </a:r>
          </a:p>
        </p:txBody>
      </p:sp>
    </p:spTree>
    <p:extLst>
      <p:ext uri="{BB962C8B-B14F-4D97-AF65-F5344CB8AC3E}">
        <p14:creationId xmlns:p14="http://schemas.microsoft.com/office/powerpoint/2010/main" val="4229855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49969" y="693952"/>
            <a:ext cx="5524020" cy="707886"/>
          </a:xfrm>
          <a:prstGeom prst="rect">
            <a:avLst/>
          </a:prstGeom>
          <a:noFill/>
        </p:spPr>
        <p:txBody>
          <a:bodyPr wrap="square" rtlCol="0">
            <a:spAutoFit/>
          </a:bodyPr>
          <a:lstStyle/>
          <a:p>
            <a:pPr algn="ctr"/>
            <a:r>
              <a:rPr lang="en-US" sz="4000" b="1" dirty="0">
                <a:solidFill>
                  <a:schemeClr val="tx2"/>
                </a:solidFill>
                <a:latin typeface="+mj-lt"/>
                <a:ea typeface="+mj-ea"/>
                <a:cs typeface="+mj-cs"/>
              </a:rPr>
              <a:t>Goal and purpose </a:t>
            </a:r>
          </a:p>
        </p:txBody>
      </p:sp>
      <p:sp>
        <p:nvSpPr>
          <p:cNvPr id="4" name="Rectangle 3">
            <a:extLst>
              <a:ext uri="{FF2B5EF4-FFF2-40B4-BE49-F238E27FC236}">
                <a16:creationId xmlns:a16="http://schemas.microsoft.com/office/drawing/2014/main" id="{F2390D3A-BF93-42FE-86AA-A33E1161A1AA}"/>
              </a:ext>
            </a:extLst>
          </p:cNvPr>
          <p:cNvSpPr/>
          <p:nvPr/>
        </p:nvSpPr>
        <p:spPr>
          <a:xfrm>
            <a:off x="1091953" y="1873188"/>
            <a:ext cx="10031767" cy="3293209"/>
          </a:xfrm>
          <a:prstGeom prst="rect">
            <a:avLst/>
          </a:prstGeom>
        </p:spPr>
        <p:txBody>
          <a:bodyPr wrap="square">
            <a:spAutoFit/>
          </a:bodyPr>
          <a:lstStyle/>
          <a:p>
            <a:r>
              <a:rPr lang="en-US" sz="2400" dirty="0">
                <a:latin typeface="+mj-lt"/>
                <a:ea typeface="+mj-ea"/>
                <a:cs typeface="+mj-cs"/>
              </a:rPr>
              <a:t>The purpose of this project is</a:t>
            </a:r>
          </a:p>
          <a:p>
            <a:pPr lvl="1"/>
            <a:endParaRPr lang="en-US" sz="2000" dirty="0">
              <a:latin typeface="+mj-lt"/>
              <a:ea typeface="+mj-ea"/>
              <a:cs typeface="+mj-cs"/>
            </a:endParaRPr>
          </a:p>
          <a:p>
            <a:pPr marL="800100" lvl="1" indent="-342900">
              <a:buFont typeface="Wingdings" panose="05000000000000000000" pitchFamily="2" charset="2"/>
              <a:buChar char="Ø"/>
            </a:pPr>
            <a:r>
              <a:rPr lang="en-US" dirty="0"/>
              <a:t>To develop a car park reservation system to address and tackle the above daily problems.</a:t>
            </a:r>
          </a:p>
          <a:p>
            <a:pPr marL="800100" lvl="1" indent="-342900">
              <a:buFont typeface="Wingdings" panose="05000000000000000000" pitchFamily="2" charset="2"/>
              <a:buChar char="Ø"/>
            </a:pPr>
            <a:endParaRPr lang="en-US" sz="2000" dirty="0">
              <a:latin typeface="+mj-lt"/>
              <a:ea typeface="+mj-ea"/>
              <a:cs typeface="+mj-cs"/>
            </a:endParaRPr>
          </a:p>
          <a:p>
            <a:pPr marL="800100" lvl="1" indent="-342900">
              <a:buFont typeface="Wingdings" panose="05000000000000000000" pitchFamily="2" charset="2"/>
              <a:buChar char="Ø"/>
            </a:pPr>
            <a:r>
              <a:rPr lang="en-US" sz="2000" dirty="0">
                <a:latin typeface="+mj-lt"/>
                <a:ea typeface="+mj-ea"/>
                <a:cs typeface="+mj-cs"/>
              </a:rPr>
              <a:t> To allow users to also reserve the parking lot for specific duration of time</a:t>
            </a:r>
            <a:r>
              <a:rPr lang="en-US" sz="2400" dirty="0">
                <a:latin typeface="Times New Roman" panose="02020603050405020304" pitchFamily="18" charset="0"/>
                <a:ea typeface="Calibri" panose="020F0502020204030204" pitchFamily="34" charset="0"/>
              </a:rPr>
              <a:t>.</a:t>
            </a:r>
          </a:p>
          <a:p>
            <a:pPr marL="800100" lvl="1" indent="-342900">
              <a:buFont typeface="Wingdings" panose="05000000000000000000" pitchFamily="2" charset="2"/>
              <a:buChar char="Ø"/>
            </a:pPr>
            <a:endParaRPr lang="en-US" sz="2400" dirty="0">
              <a:latin typeface="Times New Roman" panose="02020603050405020304" pitchFamily="18" charset="0"/>
              <a:ea typeface="Calibri" panose="020F0502020204030204" pitchFamily="34" charset="0"/>
            </a:endParaRPr>
          </a:p>
          <a:p>
            <a:pPr marL="800100" lvl="1" indent="-342900">
              <a:buFont typeface="Wingdings" panose="05000000000000000000" pitchFamily="2" charset="2"/>
              <a:buChar char="Ø"/>
            </a:pPr>
            <a:r>
              <a:rPr lang="en-US" dirty="0"/>
              <a:t>Ultimately, saving in time, fuel and a better parking experience could be achieved by using this system.</a:t>
            </a:r>
          </a:p>
          <a:p>
            <a:pPr marL="800100" lvl="1" indent="-342900">
              <a:buFont typeface="Wingdings" panose="05000000000000000000" pitchFamily="2" charset="2"/>
              <a:buChar char="Ø"/>
            </a:pPr>
            <a:endParaRPr lang="en-US" sz="2400" dirty="0"/>
          </a:p>
        </p:txBody>
      </p:sp>
    </p:spTree>
    <p:extLst>
      <p:ext uri="{BB962C8B-B14F-4D97-AF65-F5344CB8AC3E}">
        <p14:creationId xmlns:p14="http://schemas.microsoft.com/office/powerpoint/2010/main" val="8407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181BAE-D0F3-4023-BE0F-884BF300E4C5}"/>
              </a:ext>
            </a:extLst>
          </p:cNvPr>
          <p:cNvPicPr>
            <a:picLocks noChangeAspect="1"/>
          </p:cNvPicPr>
          <p:nvPr/>
        </p:nvPicPr>
        <p:blipFill rotWithShape="1">
          <a:blip r:embed="rId2">
            <a:extLst>
              <a:ext uri="{28A0092B-C50C-407E-A947-70E740481C1C}">
                <a14:useLocalDpi xmlns:a14="http://schemas.microsoft.com/office/drawing/2010/main" val="0"/>
              </a:ext>
            </a:extLst>
          </a:blip>
          <a:srcRect r="-2" b="9252"/>
          <a:stretch/>
        </p:blipFill>
        <p:spPr>
          <a:xfrm>
            <a:off x="4669654" y="31746"/>
            <a:ext cx="7522347" cy="6826254"/>
          </a:xfrm>
          <a:prstGeom prst="rect">
            <a:avLst/>
          </a:prstGeom>
          <a:solidFill>
            <a:srgbClr val="FFFFFF">
              <a:shade val="85000"/>
            </a:srgbClr>
          </a:solidFill>
          <a:ln w="34925">
            <a:solidFill>
              <a:schemeClr val="bg1">
                <a:alpha val="97000"/>
              </a:schemeClr>
            </a:solidFill>
          </a:ln>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DCF27777-35A0-46C4-A673-5CF1D5D0C5F1}"/>
              </a:ext>
            </a:extLst>
          </p:cNvPr>
          <p:cNvSpPr>
            <a:spLocks noGrp="1"/>
          </p:cNvSpPr>
          <p:nvPr>
            <p:ph type="title"/>
          </p:nvPr>
        </p:nvSpPr>
        <p:spPr>
          <a:xfrm>
            <a:off x="697731" y="1837604"/>
            <a:ext cx="3339281" cy="1591396"/>
          </a:xfrm>
        </p:spPr>
        <p:txBody>
          <a:bodyPr vert="horz" lIns="91440" tIns="45720" rIns="91440" bIns="45720" rtlCol="0" anchor="b">
            <a:normAutofit/>
          </a:bodyPr>
          <a:lstStyle/>
          <a:p>
            <a:pPr algn="ctr"/>
            <a:r>
              <a:rPr lang="en-US" sz="4000" b="1" dirty="0"/>
              <a:t>Logo Design</a:t>
            </a:r>
          </a:p>
        </p:txBody>
      </p:sp>
    </p:spTree>
    <p:extLst>
      <p:ext uri="{BB962C8B-B14F-4D97-AF65-F5344CB8AC3E}">
        <p14:creationId xmlns:p14="http://schemas.microsoft.com/office/powerpoint/2010/main" val="3946339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80D445B3-997D-4015-806F-A1F2C5192849}"/>
              </a:ext>
            </a:extLst>
          </p:cNvPr>
          <p:cNvSpPr/>
          <p:nvPr/>
        </p:nvSpPr>
        <p:spPr>
          <a:xfrm>
            <a:off x="9949287" y="7041504"/>
            <a:ext cx="227330" cy="337185"/>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0" name="Straight Connector 19">
            <a:extLst>
              <a:ext uri="{FF2B5EF4-FFF2-40B4-BE49-F238E27FC236}">
                <a16:creationId xmlns:a16="http://schemas.microsoft.com/office/drawing/2014/main" id="{45ED5E5F-9DE2-46B8-B540-73182C8F77A5}"/>
              </a:ext>
            </a:extLst>
          </p:cNvPr>
          <p:cNvCxnSpPr/>
          <p:nvPr/>
        </p:nvCxnSpPr>
        <p:spPr>
          <a:xfrm>
            <a:off x="9834987" y="7385674"/>
            <a:ext cx="571500" cy="4445"/>
          </a:xfrm>
          <a:prstGeom prst="line">
            <a:avLst/>
          </a:prstGeom>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a16="http://schemas.microsoft.com/office/drawing/2014/main" id="{E3B02CC4-883A-4088-AA5D-97B38092C103}"/>
              </a:ext>
            </a:extLst>
          </p:cNvPr>
          <p:cNvCxnSpPr/>
          <p:nvPr/>
        </p:nvCxnSpPr>
        <p:spPr>
          <a:xfrm flipH="1">
            <a:off x="10063587" y="7384404"/>
            <a:ext cx="11430" cy="340995"/>
          </a:xfrm>
          <a:prstGeom prst="line">
            <a:avLst/>
          </a:prstGeom>
          <a:ln/>
        </p:spPr>
        <p:style>
          <a:lnRef idx="2">
            <a:schemeClr val="dk1"/>
          </a:lnRef>
          <a:fillRef idx="1">
            <a:schemeClr val="lt1"/>
          </a:fillRef>
          <a:effectRef idx="0">
            <a:schemeClr val="dk1"/>
          </a:effectRef>
          <a:fontRef idx="minor">
            <a:schemeClr val="dk1"/>
          </a:fontRef>
        </p:style>
      </p:cxnSp>
      <p:cxnSp>
        <p:nvCxnSpPr>
          <p:cNvPr id="22" name="Straight Connector 21">
            <a:extLst>
              <a:ext uri="{FF2B5EF4-FFF2-40B4-BE49-F238E27FC236}">
                <a16:creationId xmlns:a16="http://schemas.microsoft.com/office/drawing/2014/main" id="{A345B67F-5D42-4D4B-A4C3-AFC97DDC040F}"/>
              </a:ext>
            </a:extLst>
          </p:cNvPr>
          <p:cNvCxnSpPr/>
          <p:nvPr/>
        </p:nvCxnSpPr>
        <p:spPr>
          <a:xfrm flipH="1">
            <a:off x="9720687" y="7727304"/>
            <a:ext cx="345440" cy="225425"/>
          </a:xfrm>
          <a:prstGeom prst="line">
            <a:avLst/>
          </a:prstGeom>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a16="http://schemas.microsoft.com/office/drawing/2014/main" id="{DA21DD41-385B-449B-B7A9-08F2EFE63EBA}"/>
              </a:ext>
            </a:extLst>
          </p:cNvPr>
          <p:cNvCxnSpPr/>
          <p:nvPr/>
        </p:nvCxnSpPr>
        <p:spPr>
          <a:xfrm>
            <a:off x="10064222" y="7729209"/>
            <a:ext cx="338455" cy="228600"/>
          </a:xfrm>
          <a:prstGeom prst="line">
            <a:avLst/>
          </a:prstGeom>
          <a:ln/>
        </p:spPr>
        <p:style>
          <a:lnRef idx="2">
            <a:schemeClr val="dk1"/>
          </a:lnRef>
          <a:fillRef idx="1">
            <a:schemeClr val="lt1"/>
          </a:fillRef>
          <a:effectRef idx="0">
            <a:schemeClr val="dk1"/>
          </a:effectRef>
          <a:fontRef idx="minor">
            <a:schemeClr val="dk1"/>
          </a:fontRef>
        </p:style>
      </p:cxnSp>
      <p:sp>
        <p:nvSpPr>
          <p:cNvPr id="126" name="Oval 125">
            <a:extLst>
              <a:ext uri="{FF2B5EF4-FFF2-40B4-BE49-F238E27FC236}">
                <a16:creationId xmlns:a16="http://schemas.microsoft.com/office/drawing/2014/main" id="{48FB9F64-E8A8-451F-8931-6F3E3FB80CC7}"/>
              </a:ext>
            </a:extLst>
          </p:cNvPr>
          <p:cNvSpPr/>
          <p:nvPr/>
        </p:nvSpPr>
        <p:spPr>
          <a:xfrm>
            <a:off x="5631247" y="494085"/>
            <a:ext cx="3200497" cy="706149"/>
          </a:xfrm>
          <a:prstGeom prst="ellipse">
            <a:avLst/>
          </a:prstGeom>
          <a:ln w="28575">
            <a:solidFill>
              <a:schemeClr val="bg1">
                <a:alpha val="98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altLang="en-US" sz="1600" b="1" dirty="0">
                <a:solidFill>
                  <a:schemeClr val="accent1">
                    <a:lumMod val="50000"/>
                  </a:schemeClr>
                </a:solidFill>
                <a:cs typeface="Times New Roman" panose="02020603050405020304" pitchFamily="18" charset="0"/>
              </a:rPr>
              <a:t>Can signup and login </a:t>
            </a:r>
          </a:p>
        </p:txBody>
      </p:sp>
      <p:sp>
        <p:nvSpPr>
          <p:cNvPr id="128" name="Oval 127">
            <a:extLst>
              <a:ext uri="{FF2B5EF4-FFF2-40B4-BE49-F238E27FC236}">
                <a16:creationId xmlns:a16="http://schemas.microsoft.com/office/drawing/2014/main" id="{B70D018D-0BEC-48E7-89A9-A215FC2E04EE}"/>
              </a:ext>
            </a:extLst>
          </p:cNvPr>
          <p:cNvSpPr/>
          <p:nvPr/>
        </p:nvSpPr>
        <p:spPr>
          <a:xfrm>
            <a:off x="5631247" y="1304681"/>
            <a:ext cx="3200497" cy="784036"/>
          </a:xfrm>
          <a:prstGeom prst="ellipse">
            <a:avLst/>
          </a:prstGeom>
          <a:ln w="28575">
            <a:solidFill>
              <a:schemeClr val="bg1">
                <a:alpha val="98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altLang="en-US" sz="1600" b="1" dirty="0">
                <a:solidFill>
                  <a:schemeClr val="accent1">
                    <a:lumMod val="50000"/>
                  </a:schemeClr>
                </a:solidFill>
                <a:cs typeface="Times New Roman" panose="02020603050405020304" pitchFamily="18" charset="0"/>
              </a:rPr>
              <a:t>Can View list of nearby parking slots </a:t>
            </a:r>
          </a:p>
        </p:txBody>
      </p:sp>
      <p:sp>
        <p:nvSpPr>
          <p:cNvPr id="130" name="Oval 129">
            <a:extLst>
              <a:ext uri="{FF2B5EF4-FFF2-40B4-BE49-F238E27FC236}">
                <a16:creationId xmlns:a16="http://schemas.microsoft.com/office/drawing/2014/main" id="{D24C481B-EA87-4A48-BC59-5DDC26341856}"/>
              </a:ext>
            </a:extLst>
          </p:cNvPr>
          <p:cNvSpPr/>
          <p:nvPr/>
        </p:nvSpPr>
        <p:spPr>
          <a:xfrm>
            <a:off x="5607864" y="5742315"/>
            <a:ext cx="3200497" cy="826436"/>
          </a:xfrm>
          <a:prstGeom prst="ellipse">
            <a:avLst/>
          </a:prstGeom>
          <a:ln w="28575">
            <a:solidFill>
              <a:schemeClr val="bg1">
                <a:alpha val="98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altLang="en-US" sz="1600" b="1" dirty="0">
                <a:solidFill>
                  <a:schemeClr val="accent1">
                    <a:lumMod val="50000"/>
                  </a:schemeClr>
                </a:solidFill>
                <a:cs typeface="Times New Roman" panose="02020603050405020304" pitchFamily="18" charset="0"/>
              </a:rPr>
              <a:t>Can add/edit/delete parkingSpot information</a:t>
            </a:r>
          </a:p>
        </p:txBody>
      </p:sp>
      <p:sp>
        <p:nvSpPr>
          <p:cNvPr id="131" name="Oval 130">
            <a:extLst>
              <a:ext uri="{FF2B5EF4-FFF2-40B4-BE49-F238E27FC236}">
                <a16:creationId xmlns:a16="http://schemas.microsoft.com/office/drawing/2014/main" id="{CF9F0830-0657-4963-A226-193ADEA5CCED}"/>
              </a:ext>
            </a:extLst>
          </p:cNvPr>
          <p:cNvSpPr/>
          <p:nvPr/>
        </p:nvSpPr>
        <p:spPr>
          <a:xfrm>
            <a:off x="5631247" y="4025172"/>
            <a:ext cx="3200497" cy="717234"/>
          </a:xfrm>
          <a:prstGeom prst="ellipse">
            <a:avLst/>
          </a:prstGeom>
          <a:ln w="28575">
            <a:solidFill>
              <a:schemeClr val="bg1">
                <a:alpha val="98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altLang="en-US" sz="1600" b="1" dirty="0">
                <a:solidFill>
                  <a:schemeClr val="accent1">
                    <a:lumMod val="50000"/>
                  </a:schemeClr>
                </a:solidFill>
                <a:cs typeface="Times New Roman" panose="02020603050405020304" pitchFamily="18" charset="0"/>
              </a:rPr>
              <a:t>Can see </a:t>
            </a:r>
            <a:r>
              <a:rPr lang="en-US" sz="1600" b="1" dirty="0">
                <a:solidFill>
                  <a:schemeClr val="accent1">
                    <a:lumMod val="50000"/>
                  </a:schemeClr>
                </a:solidFill>
                <a:cs typeface="Times New Roman" panose="02020603050405020304" pitchFamily="18" charset="0"/>
              </a:rPr>
              <a:t>the reservation start and end time</a:t>
            </a:r>
            <a:endParaRPr lang="en-US" altLang="en-US" sz="1600" b="1" dirty="0">
              <a:solidFill>
                <a:schemeClr val="accent1">
                  <a:lumMod val="50000"/>
                </a:schemeClr>
              </a:solidFill>
              <a:cs typeface="Times New Roman" panose="02020603050405020304" pitchFamily="18" charset="0"/>
            </a:endParaRPr>
          </a:p>
        </p:txBody>
      </p:sp>
      <p:sp>
        <p:nvSpPr>
          <p:cNvPr id="132" name="Oval 131">
            <a:extLst>
              <a:ext uri="{FF2B5EF4-FFF2-40B4-BE49-F238E27FC236}">
                <a16:creationId xmlns:a16="http://schemas.microsoft.com/office/drawing/2014/main" id="{52D70DCF-45DF-491C-AEDC-C0C424DB89B1}"/>
              </a:ext>
            </a:extLst>
          </p:cNvPr>
          <p:cNvSpPr/>
          <p:nvPr/>
        </p:nvSpPr>
        <p:spPr>
          <a:xfrm>
            <a:off x="5631247" y="2211083"/>
            <a:ext cx="3200497" cy="789722"/>
          </a:xfrm>
          <a:prstGeom prst="ellipse">
            <a:avLst/>
          </a:prstGeom>
          <a:ln w="28575">
            <a:solidFill>
              <a:schemeClr val="bg1">
                <a:alpha val="98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altLang="en-US" sz="1600" b="1" dirty="0">
                <a:solidFill>
                  <a:schemeClr val="accent1">
                    <a:lumMod val="50000"/>
                  </a:schemeClr>
                </a:solidFill>
                <a:cs typeface="Times New Roman" panose="02020603050405020304" pitchFamily="18" charset="0"/>
              </a:rPr>
              <a:t>Can set the duration of time for parking</a:t>
            </a:r>
          </a:p>
        </p:txBody>
      </p:sp>
      <p:sp>
        <p:nvSpPr>
          <p:cNvPr id="133" name="Oval 132">
            <a:extLst>
              <a:ext uri="{FF2B5EF4-FFF2-40B4-BE49-F238E27FC236}">
                <a16:creationId xmlns:a16="http://schemas.microsoft.com/office/drawing/2014/main" id="{8832ECC7-FB29-4F29-A6C8-7BBC35CB5ADA}"/>
              </a:ext>
            </a:extLst>
          </p:cNvPr>
          <p:cNvSpPr/>
          <p:nvPr/>
        </p:nvSpPr>
        <p:spPr>
          <a:xfrm>
            <a:off x="5631247" y="3103558"/>
            <a:ext cx="3200497" cy="777342"/>
          </a:xfrm>
          <a:prstGeom prst="ellipse">
            <a:avLst/>
          </a:prstGeom>
          <a:ln w="28575">
            <a:solidFill>
              <a:schemeClr val="bg1">
                <a:alpha val="98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altLang="en-US" sz="1600" b="1" dirty="0">
                <a:solidFill>
                  <a:schemeClr val="accent1">
                    <a:lumMod val="50000"/>
                  </a:schemeClr>
                </a:solidFill>
                <a:cs typeface="Times New Roman" panose="02020603050405020304" pitchFamily="18" charset="0"/>
              </a:rPr>
              <a:t>Can make a reservation</a:t>
            </a:r>
          </a:p>
        </p:txBody>
      </p:sp>
      <p:cxnSp>
        <p:nvCxnSpPr>
          <p:cNvPr id="39" name="Straight Connector 38">
            <a:extLst>
              <a:ext uri="{FF2B5EF4-FFF2-40B4-BE49-F238E27FC236}">
                <a16:creationId xmlns:a16="http://schemas.microsoft.com/office/drawing/2014/main" id="{8CF76DAD-2C54-4F1A-8817-A5B4146ECA92}"/>
              </a:ext>
            </a:extLst>
          </p:cNvPr>
          <p:cNvCxnSpPr>
            <a:cxnSpLocks/>
            <a:endCxn id="126" idx="2"/>
          </p:cNvCxnSpPr>
          <p:nvPr/>
        </p:nvCxnSpPr>
        <p:spPr>
          <a:xfrm flipV="1">
            <a:off x="4033818" y="847160"/>
            <a:ext cx="1597429" cy="1994540"/>
          </a:xfrm>
          <a:prstGeom prst="line">
            <a:avLst/>
          </a:prstGeom>
          <a:ln/>
        </p:spPr>
        <p:style>
          <a:lnRef idx="2">
            <a:schemeClr val="dk1"/>
          </a:lnRef>
          <a:fillRef idx="1">
            <a:schemeClr val="lt1"/>
          </a:fillRef>
          <a:effectRef idx="0">
            <a:schemeClr val="dk1"/>
          </a:effectRef>
          <a:fontRef idx="minor">
            <a:schemeClr val="dk1"/>
          </a:fontRef>
        </p:style>
      </p:cxnSp>
      <p:cxnSp>
        <p:nvCxnSpPr>
          <p:cNvPr id="63" name="Straight Connector 62">
            <a:extLst>
              <a:ext uri="{FF2B5EF4-FFF2-40B4-BE49-F238E27FC236}">
                <a16:creationId xmlns:a16="http://schemas.microsoft.com/office/drawing/2014/main" id="{40235CC6-F8A3-4787-9AF1-CBE585D74D24}"/>
              </a:ext>
            </a:extLst>
          </p:cNvPr>
          <p:cNvCxnSpPr>
            <a:cxnSpLocks/>
            <a:endCxn id="128" idx="2"/>
          </p:cNvCxnSpPr>
          <p:nvPr/>
        </p:nvCxnSpPr>
        <p:spPr>
          <a:xfrm flipV="1">
            <a:off x="4039443" y="1696699"/>
            <a:ext cx="1591804" cy="1153069"/>
          </a:xfrm>
          <a:prstGeom prst="line">
            <a:avLst/>
          </a:prstGeom>
          <a:ln/>
        </p:spPr>
        <p:style>
          <a:lnRef idx="2">
            <a:schemeClr val="dk1"/>
          </a:lnRef>
          <a:fillRef idx="1">
            <a:schemeClr val="lt1"/>
          </a:fillRef>
          <a:effectRef idx="0">
            <a:schemeClr val="dk1"/>
          </a:effectRef>
          <a:fontRef idx="minor">
            <a:schemeClr val="dk1"/>
          </a:fontRef>
        </p:style>
      </p:cxnSp>
      <p:cxnSp>
        <p:nvCxnSpPr>
          <p:cNvPr id="67" name="Straight Connector 66">
            <a:extLst>
              <a:ext uri="{FF2B5EF4-FFF2-40B4-BE49-F238E27FC236}">
                <a16:creationId xmlns:a16="http://schemas.microsoft.com/office/drawing/2014/main" id="{27876974-990B-4D69-86F2-98207E43EF2B}"/>
              </a:ext>
            </a:extLst>
          </p:cNvPr>
          <p:cNvCxnSpPr>
            <a:cxnSpLocks/>
            <a:endCxn id="133" idx="2"/>
          </p:cNvCxnSpPr>
          <p:nvPr/>
        </p:nvCxnSpPr>
        <p:spPr>
          <a:xfrm>
            <a:off x="3998731" y="2824271"/>
            <a:ext cx="1632516" cy="667958"/>
          </a:xfrm>
          <a:prstGeom prst="line">
            <a:avLst/>
          </a:prstGeom>
          <a:ln/>
        </p:spPr>
        <p:style>
          <a:lnRef idx="2">
            <a:schemeClr val="dk1"/>
          </a:lnRef>
          <a:fillRef idx="1">
            <a:schemeClr val="lt1"/>
          </a:fillRef>
          <a:effectRef idx="0">
            <a:schemeClr val="dk1"/>
          </a:effectRef>
          <a:fontRef idx="minor">
            <a:schemeClr val="dk1"/>
          </a:fontRef>
        </p:style>
      </p:cxnSp>
      <p:cxnSp>
        <p:nvCxnSpPr>
          <p:cNvPr id="70" name="Straight Connector 69">
            <a:extLst>
              <a:ext uri="{FF2B5EF4-FFF2-40B4-BE49-F238E27FC236}">
                <a16:creationId xmlns:a16="http://schemas.microsoft.com/office/drawing/2014/main" id="{D55E3C23-DD36-4741-A3D6-7B0D138AF4AF}"/>
              </a:ext>
            </a:extLst>
          </p:cNvPr>
          <p:cNvCxnSpPr>
            <a:cxnSpLocks/>
            <a:endCxn id="132" idx="2"/>
          </p:cNvCxnSpPr>
          <p:nvPr/>
        </p:nvCxnSpPr>
        <p:spPr>
          <a:xfrm flipV="1">
            <a:off x="4039443" y="2605944"/>
            <a:ext cx="1591804" cy="257467"/>
          </a:xfrm>
          <a:prstGeom prst="line">
            <a:avLst/>
          </a:prstGeom>
          <a:ln/>
        </p:spPr>
        <p:style>
          <a:lnRef idx="2">
            <a:schemeClr val="dk1"/>
          </a:lnRef>
          <a:fillRef idx="1">
            <a:schemeClr val="lt1"/>
          </a:fillRef>
          <a:effectRef idx="0">
            <a:schemeClr val="dk1"/>
          </a:effectRef>
          <a:fontRef idx="minor">
            <a:schemeClr val="dk1"/>
          </a:fontRef>
        </p:style>
      </p:cxnSp>
      <p:cxnSp>
        <p:nvCxnSpPr>
          <p:cNvPr id="72" name="Straight Connector 71">
            <a:extLst>
              <a:ext uri="{FF2B5EF4-FFF2-40B4-BE49-F238E27FC236}">
                <a16:creationId xmlns:a16="http://schemas.microsoft.com/office/drawing/2014/main" id="{586E5F3C-424D-4F5A-A61D-5779EE7ACC9F}"/>
              </a:ext>
            </a:extLst>
          </p:cNvPr>
          <p:cNvCxnSpPr>
            <a:cxnSpLocks/>
            <a:endCxn id="131" idx="2"/>
          </p:cNvCxnSpPr>
          <p:nvPr/>
        </p:nvCxnSpPr>
        <p:spPr>
          <a:xfrm>
            <a:off x="4039443" y="2843214"/>
            <a:ext cx="1591804" cy="1540575"/>
          </a:xfrm>
          <a:prstGeom prst="line">
            <a:avLst/>
          </a:prstGeom>
          <a:ln/>
        </p:spPr>
        <p:style>
          <a:lnRef idx="2">
            <a:schemeClr val="dk1"/>
          </a:lnRef>
          <a:fillRef idx="1">
            <a:schemeClr val="lt1"/>
          </a:fillRef>
          <a:effectRef idx="0">
            <a:schemeClr val="dk1"/>
          </a:effectRef>
          <a:fontRef idx="minor">
            <a:schemeClr val="dk1"/>
          </a:fontRef>
        </p:style>
      </p:cxnSp>
      <p:cxnSp>
        <p:nvCxnSpPr>
          <p:cNvPr id="74" name="Straight Connector 73">
            <a:extLst>
              <a:ext uri="{FF2B5EF4-FFF2-40B4-BE49-F238E27FC236}">
                <a16:creationId xmlns:a16="http://schemas.microsoft.com/office/drawing/2014/main" id="{86E25AB0-28EF-4CB5-A7DD-FBF72E2C4951}"/>
              </a:ext>
            </a:extLst>
          </p:cNvPr>
          <p:cNvCxnSpPr>
            <a:cxnSpLocks/>
            <a:stCxn id="130" idx="6"/>
          </p:cNvCxnSpPr>
          <p:nvPr/>
        </p:nvCxnSpPr>
        <p:spPr>
          <a:xfrm flipV="1">
            <a:off x="8808361" y="3411113"/>
            <a:ext cx="1344873" cy="2744420"/>
          </a:xfrm>
          <a:prstGeom prst="line">
            <a:avLst/>
          </a:prstGeom>
          <a:ln/>
        </p:spPr>
        <p:style>
          <a:lnRef idx="2">
            <a:schemeClr val="dk1"/>
          </a:lnRef>
          <a:fillRef idx="1">
            <a:schemeClr val="lt1"/>
          </a:fillRef>
          <a:effectRef idx="0">
            <a:schemeClr val="dk1"/>
          </a:effectRef>
          <a:fontRef idx="minor">
            <a:schemeClr val="dk1"/>
          </a:fontRef>
        </p:style>
      </p:cxnSp>
      <p:sp>
        <p:nvSpPr>
          <p:cNvPr id="46" name="Oval 45">
            <a:extLst>
              <a:ext uri="{FF2B5EF4-FFF2-40B4-BE49-F238E27FC236}">
                <a16:creationId xmlns:a16="http://schemas.microsoft.com/office/drawing/2014/main" id="{436D5953-BCE2-4563-B123-8B44C5917AA2}"/>
              </a:ext>
            </a:extLst>
          </p:cNvPr>
          <p:cNvSpPr/>
          <p:nvPr/>
        </p:nvSpPr>
        <p:spPr>
          <a:xfrm>
            <a:off x="5607864" y="4877340"/>
            <a:ext cx="3200497" cy="742848"/>
          </a:xfrm>
          <a:prstGeom prst="ellipse">
            <a:avLst/>
          </a:prstGeom>
          <a:ln w="28575">
            <a:solidFill>
              <a:schemeClr val="bg1">
                <a:alpha val="98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altLang="en-US" sz="1600" b="1" dirty="0">
                <a:solidFill>
                  <a:schemeClr val="accent1">
                    <a:lumMod val="50000"/>
                  </a:schemeClr>
                </a:solidFill>
                <a:cs typeface="Times New Roman" panose="02020603050405020304" pitchFamily="18" charset="0"/>
              </a:rPr>
              <a:t>Can cancel the reservation</a:t>
            </a:r>
          </a:p>
        </p:txBody>
      </p:sp>
      <p:cxnSp>
        <p:nvCxnSpPr>
          <p:cNvPr id="64" name="Straight Connector 63">
            <a:extLst>
              <a:ext uri="{FF2B5EF4-FFF2-40B4-BE49-F238E27FC236}">
                <a16:creationId xmlns:a16="http://schemas.microsoft.com/office/drawing/2014/main" id="{4E36152E-83E0-4562-BDD9-C9A0A1B6BB0E}"/>
              </a:ext>
            </a:extLst>
          </p:cNvPr>
          <p:cNvCxnSpPr>
            <a:cxnSpLocks/>
            <a:endCxn id="46" idx="2"/>
          </p:cNvCxnSpPr>
          <p:nvPr/>
        </p:nvCxnSpPr>
        <p:spPr>
          <a:xfrm>
            <a:off x="4046428" y="2849282"/>
            <a:ext cx="1561436" cy="2399482"/>
          </a:xfrm>
          <a:prstGeom prst="line">
            <a:avLst/>
          </a:prstGeom>
          <a:ln/>
        </p:spPr>
        <p:style>
          <a:lnRef idx="2">
            <a:schemeClr val="dk1"/>
          </a:lnRef>
          <a:fillRef idx="1">
            <a:schemeClr val="lt1"/>
          </a:fillRef>
          <a:effectRef idx="0">
            <a:schemeClr val="dk1"/>
          </a:effectRef>
          <a:fontRef idx="minor">
            <a:schemeClr val="dk1"/>
          </a:fontRef>
        </p:style>
      </p:cxnSp>
      <p:sp>
        <p:nvSpPr>
          <p:cNvPr id="44" name="Rectangle 43">
            <a:extLst>
              <a:ext uri="{FF2B5EF4-FFF2-40B4-BE49-F238E27FC236}">
                <a16:creationId xmlns:a16="http://schemas.microsoft.com/office/drawing/2014/main" id="{A7407663-3B75-4B37-A125-428995597E04}"/>
              </a:ext>
            </a:extLst>
          </p:cNvPr>
          <p:cNvSpPr/>
          <p:nvPr/>
        </p:nvSpPr>
        <p:spPr>
          <a:xfrm>
            <a:off x="5042780" y="63371"/>
            <a:ext cx="4261157" cy="65757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3AC9333C-D844-4D50-984D-A9911822B44E}"/>
              </a:ext>
            </a:extLst>
          </p:cNvPr>
          <p:cNvGrpSpPr/>
          <p:nvPr/>
        </p:nvGrpSpPr>
        <p:grpSpPr>
          <a:xfrm>
            <a:off x="3363754" y="2563694"/>
            <a:ext cx="677493" cy="1215234"/>
            <a:chOff x="3363754" y="2563694"/>
            <a:chExt cx="677493" cy="1215234"/>
          </a:xfrm>
        </p:grpSpPr>
        <p:sp>
          <p:nvSpPr>
            <p:cNvPr id="49" name="Rectangle 48">
              <a:extLst>
                <a:ext uri="{FF2B5EF4-FFF2-40B4-BE49-F238E27FC236}">
                  <a16:creationId xmlns:a16="http://schemas.microsoft.com/office/drawing/2014/main" id="{9C3DC281-3EB3-476F-B863-F13E422A34C6}"/>
                </a:ext>
              </a:extLst>
            </p:cNvPr>
            <p:cNvSpPr/>
            <p:nvPr/>
          </p:nvSpPr>
          <p:spPr>
            <a:xfrm>
              <a:off x="3386901" y="3409596"/>
              <a:ext cx="654346" cy="369332"/>
            </a:xfrm>
            <a:prstGeom prst="rect">
              <a:avLst/>
            </a:prstGeom>
          </p:spPr>
          <p:txBody>
            <a:bodyPr wrap="none">
              <a:spAutoFit/>
            </a:bodyPr>
            <a:lstStyle/>
            <a:p>
              <a:r>
                <a:rPr lang="en-US" b="1" dirty="0"/>
                <a:t>User</a:t>
              </a:r>
              <a:endParaRPr lang="en-US" dirty="0"/>
            </a:p>
          </p:txBody>
        </p:sp>
        <p:grpSp>
          <p:nvGrpSpPr>
            <p:cNvPr id="75" name="Group 74">
              <a:extLst>
                <a:ext uri="{FF2B5EF4-FFF2-40B4-BE49-F238E27FC236}">
                  <a16:creationId xmlns:a16="http://schemas.microsoft.com/office/drawing/2014/main" id="{6A02D984-3079-49CC-A2AF-187C2AAC90A7}"/>
                </a:ext>
              </a:extLst>
            </p:cNvPr>
            <p:cNvGrpSpPr/>
            <p:nvPr/>
          </p:nvGrpSpPr>
          <p:grpSpPr>
            <a:xfrm>
              <a:off x="3363754" y="2563694"/>
              <a:ext cx="675689" cy="811226"/>
              <a:chOff x="1706969" y="2583797"/>
              <a:chExt cx="675689" cy="811226"/>
            </a:xfrm>
          </p:grpSpPr>
          <p:cxnSp>
            <p:nvCxnSpPr>
              <p:cNvPr id="77" name="Straight Connector 76">
                <a:extLst>
                  <a:ext uri="{FF2B5EF4-FFF2-40B4-BE49-F238E27FC236}">
                    <a16:creationId xmlns:a16="http://schemas.microsoft.com/office/drawing/2014/main" id="{8CD1AA6E-4335-490A-AF1D-68F28D57FC63}"/>
                  </a:ext>
                </a:extLst>
              </p:cNvPr>
              <p:cNvCxnSpPr>
                <a:cxnSpLocks/>
              </p:cNvCxnSpPr>
              <p:nvPr/>
            </p:nvCxnSpPr>
            <p:spPr>
              <a:xfrm>
                <a:off x="2054566" y="2891824"/>
                <a:ext cx="5715" cy="29338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3F3C7488-E522-4810-85E3-4D078636E78F}"/>
                  </a:ext>
                </a:extLst>
              </p:cNvPr>
              <p:cNvGrpSpPr/>
              <p:nvPr/>
            </p:nvGrpSpPr>
            <p:grpSpPr>
              <a:xfrm>
                <a:off x="1706969" y="2583797"/>
                <a:ext cx="675689" cy="811226"/>
                <a:chOff x="2338490" y="3004234"/>
                <a:chExt cx="675689" cy="811226"/>
              </a:xfrm>
            </p:grpSpPr>
            <p:sp>
              <p:nvSpPr>
                <p:cNvPr id="79" name="Oval 78">
                  <a:extLst>
                    <a:ext uri="{FF2B5EF4-FFF2-40B4-BE49-F238E27FC236}">
                      <a16:creationId xmlns:a16="http://schemas.microsoft.com/office/drawing/2014/main" id="{D3D8EF76-4C06-488D-85C0-C7A3F93643B9}"/>
                    </a:ext>
                  </a:extLst>
                </p:cNvPr>
                <p:cNvSpPr/>
                <p:nvPr/>
              </p:nvSpPr>
              <p:spPr>
                <a:xfrm>
                  <a:off x="2578137" y="3004234"/>
                  <a:ext cx="227330" cy="290109"/>
                </a:xfrm>
                <a:prstGeom prst="ellipse">
                  <a:avLst/>
                </a:prstGeom>
                <a:solidFill>
                  <a:schemeClr val="bg1"/>
                </a:solidFill>
                <a:ln w="19050">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80" name="Straight Connector 79">
                  <a:extLst>
                    <a:ext uri="{FF2B5EF4-FFF2-40B4-BE49-F238E27FC236}">
                      <a16:creationId xmlns:a16="http://schemas.microsoft.com/office/drawing/2014/main" id="{76F386CE-35A8-4C9E-9939-DF5D68CE64E3}"/>
                    </a:ext>
                  </a:extLst>
                </p:cNvPr>
                <p:cNvCxnSpPr>
                  <a:cxnSpLocks/>
                </p:cNvCxnSpPr>
                <p:nvPr/>
              </p:nvCxnSpPr>
              <p:spPr>
                <a:xfrm flipH="1">
                  <a:off x="2338490" y="3590035"/>
                  <a:ext cx="345440" cy="22542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1CA0495-3B87-4DE2-A191-EA4DB09E17DE}"/>
                    </a:ext>
                  </a:extLst>
                </p:cNvPr>
                <p:cNvCxnSpPr>
                  <a:cxnSpLocks/>
                </p:cNvCxnSpPr>
                <p:nvPr/>
              </p:nvCxnSpPr>
              <p:spPr>
                <a:xfrm>
                  <a:off x="2675724" y="3570453"/>
                  <a:ext cx="338455" cy="2286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4650975-351F-46B2-B477-B2882F6A47F6}"/>
                    </a:ext>
                  </a:extLst>
                </p:cNvPr>
                <p:cNvCxnSpPr>
                  <a:cxnSpLocks/>
                </p:cNvCxnSpPr>
                <p:nvPr/>
              </p:nvCxnSpPr>
              <p:spPr>
                <a:xfrm>
                  <a:off x="2404422" y="3424153"/>
                  <a:ext cx="570865" cy="127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grpSp>
        <p:nvGrpSpPr>
          <p:cNvPr id="83" name="Group 82">
            <a:extLst>
              <a:ext uri="{FF2B5EF4-FFF2-40B4-BE49-F238E27FC236}">
                <a16:creationId xmlns:a16="http://schemas.microsoft.com/office/drawing/2014/main" id="{07FD7AD1-68BE-452E-9FEF-D382E3037713}"/>
              </a:ext>
            </a:extLst>
          </p:cNvPr>
          <p:cNvGrpSpPr/>
          <p:nvPr/>
        </p:nvGrpSpPr>
        <p:grpSpPr>
          <a:xfrm>
            <a:off x="10234691" y="2495941"/>
            <a:ext cx="941988" cy="1215234"/>
            <a:chOff x="3363754" y="2563694"/>
            <a:chExt cx="941988" cy="1215234"/>
          </a:xfrm>
        </p:grpSpPr>
        <p:sp>
          <p:nvSpPr>
            <p:cNvPr id="84" name="Rectangle 83">
              <a:extLst>
                <a:ext uri="{FF2B5EF4-FFF2-40B4-BE49-F238E27FC236}">
                  <a16:creationId xmlns:a16="http://schemas.microsoft.com/office/drawing/2014/main" id="{F835F50A-9D3E-4AAB-A405-B69CC8E46CD4}"/>
                </a:ext>
              </a:extLst>
            </p:cNvPr>
            <p:cNvSpPr/>
            <p:nvPr/>
          </p:nvSpPr>
          <p:spPr>
            <a:xfrm>
              <a:off x="3386901" y="3409596"/>
              <a:ext cx="918841" cy="369332"/>
            </a:xfrm>
            <a:prstGeom prst="rect">
              <a:avLst/>
            </a:prstGeom>
          </p:spPr>
          <p:txBody>
            <a:bodyPr wrap="none">
              <a:spAutoFit/>
            </a:bodyPr>
            <a:lstStyle/>
            <a:p>
              <a:r>
                <a:rPr lang="en-US" b="1" dirty="0"/>
                <a:t>Admin</a:t>
              </a:r>
              <a:endParaRPr lang="en-US" dirty="0"/>
            </a:p>
          </p:txBody>
        </p:sp>
        <p:grpSp>
          <p:nvGrpSpPr>
            <p:cNvPr id="85" name="Group 84">
              <a:extLst>
                <a:ext uri="{FF2B5EF4-FFF2-40B4-BE49-F238E27FC236}">
                  <a16:creationId xmlns:a16="http://schemas.microsoft.com/office/drawing/2014/main" id="{32EAEFE7-C939-4CA9-9630-27F467CB5CCE}"/>
                </a:ext>
              </a:extLst>
            </p:cNvPr>
            <p:cNvGrpSpPr/>
            <p:nvPr/>
          </p:nvGrpSpPr>
          <p:grpSpPr>
            <a:xfrm>
              <a:off x="3363754" y="2563694"/>
              <a:ext cx="675689" cy="811226"/>
              <a:chOff x="1706969" y="2583797"/>
              <a:chExt cx="675689" cy="811226"/>
            </a:xfrm>
          </p:grpSpPr>
          <p:cxnSp>
            <p:nvCxnSpPr>
              <p:cNvPr id="86" name="Straight Connector 85">
                <a:extLst>
                  <a:ext uri="{FF2B5EF4-FFF2-40B4-BE49-F238E27FC236}">
                    <a16:creationId xmlns:a16="http://schemas.microsoft.com/office/drawing/2014/main" id="{24EABDF7-7949-4A8C-9638-855FCB1A34A7}"/>
                  </a:ext>
                </a:extLst>
              </p:cNvPr>
              <p:cNvCxnSpPr>
                <a:cxnSpLocks/>
              </p:cNvCxnSpPr>
              <p:nvPr/>
            </p:nvCxnSpPr>
            <p:spPr>
              <a:xfrm>
                <a:off x="2054566" y="2891824"/>
                <a:ext cx="5715" cy="29338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F1C0A77-8BCC-40E2-A429-BFB844F81620}"/>
                  </a:ext>
                </a:extLst>
              </p:cNvPr>
              <p:cNvGrpSpPr/>
              <p:nvPr/>
            </p:nvGrpSpPr>
            <p:grpSpPr>
              <a:xfrm>
                <a:off x="1706969" y="2583797"/>
                <a:ext cx="675689" cy="811226"/>
                <a:chOff x="2338490" y="3004234"/>
                <a:chExt cx="675689" cy="811226"/>
              </a:xfrm>
            </p:grpSpPr>
            <p:sp>
              <p:nvSpPr>
                <p:cNvPr id="88" name="Oval 87">
                  <a:extLst>
                    <a:ext uri="{FF2B5EF4-FFF2-40B4-BE49-F238E27FC236}">
                      <a16:creationId xmlns:a16="http://schemas.microsoft.com/office/drawing/2014/main" id="{C27EFA14-7423-48AF-BA7C-3345F63C29BB}"/>
                    </a:ext>
                  </a:extLst>
                </p:cNvPr>
                <p:cNvSpPr/>
                <p:nvPr/>
              </p:nvSpPr>
              <p:spPr>
                <a:xfrm>
                  <a:off x="2578137" y="3004234"/>
                  <a:ext cx="227330" cy="290109"/>
                </a:xfrm>
                <a:prstGeom prst="ellipse">
                  <a:avLst/>
                </a:prstGeom>
                <a:solidFill>
                  <a:schemeClr val="bg1"/>
                </a:solidFill>
                <a:ln w="19050">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89" name="Straight Connector 88">
                  <a:extLst>
                    <a:ext uri="{FF2B5EF4-FFF2-40B4-BE49-F238E27FC236}">
                      <a16:creationId xmlns:a16="http://schemas.microsoft.com/office/drawing/2014/main" id="{8EDEAAD2-122A-4803-94F2-B60080DC68E1}"/>
                    </a:ext>
                  </a:extLst>
                </p:cNvPr>
                <p:cNvCxnSpPr>
                  <a:cxnSpLocks/>
                </p:cNvCxnSpPr>
                <p:nvPr/>
              </p:nvCxnSpPr>
              <p:spPr>
                <a:xfrm flipH="1">
                  <a:off x="2338490" y="3590035"/>
                  <a:ext cx="345440" cy="22542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D7738D-4A84-4587-85C5-DB04C4B9C538}"/>
                    </a:ext>
                  </a:extLst>
                </p:cNvPr>
                <p:cNvCxnSpPr>
                  <a:cxnSpLocks/>
                </p:cNvCxnSpPr>
                <p:nvPr/>
              </p:nvCxnSpPr>
              <p:spPr>
                <a:xfrm>
                  <a:off x="2675724" y="3570453"/>
                  <a:ext cx="338455" cy="2286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B27FBDA-9DD9-4E25-A142-8E79D6637989}"/>
                    </a:ext>
                  </a:extLst>
                </p:cNvPr>
                <p:cNvCxnSpPr>
                  <a:cxnSpLocks/>
                </p:cNvCxnSpPr>
                <p:nvPr/>
              </p:nvCxnSpPr>
              <p:spPr>
                <a:xfrm>
                  <a:off x="2404422" y="3424153"/>
                  <a:ext cx="570865" cy="127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sp>
        <p:nvSpPr>
          <p:cNvPr id="51" name="Rectangle 50">
            <a:extLst>
              <a:ext uri="{FF2B5EF4-FFF2-40B4-BE49-F238E27FC236}">
                <a16:creationId xmlns:a16="http://schemas.microsoft.com/office/drawing/2014/main" id="{B90D7A3C-3B11-484B-BA2D-D4742DC92F4A}"/>
              </a:ext>
            </a:extLst>
          </p:cNvPr>
          <p:cNvSpPr/>
          <p:nvPr/>
        </p:nvSpPr>
        <p:spPr>
          <a:xfrm>
            <a:off x="6285703" y="20519"/>
            <a:ext cx="1680267" cy="369332"/>
          </a:xfrm>
          <a:prstGeom prst="rect">
            <a:avLst/>
          </a:prstGeom>
        </p:spPr>
        <p:txBody>
          <a:bodyPr wrap="none">
            <a:spAutoFit/>
          </a:bodyPr>
          <a:lstStyle/>
          <a:p>
            <a:pPr algn="ctr"/>
            <a:r>
              <a:rPr lang="en-US" b="1" dirty="0"/>
              <a:t>Easy parking </a:t>
            </a:r>
          </a:p>
        </p:txBody>
      </p:sp>
      <p:sp>
        <p:nvSpPr>
          <p:cNvPr id="41" name="Title 1">
            <a:extLst>
              <a:ext uri="{FF2B5EF4-FFF2-40B4-BE49-F238E27FC236}">
                <a16:creationId xmlns:a16="http://schemas.microsoft.com/office/drawing/2014/main" id="{053B6B18-5D47-4141-BCEA-7B6E2E7B58C5}"/>
              </a:ext>
            </a:extLst>
          </p:cNvPr>
          <p:cNvSpPr txBox="1">
            <a:spLocks/>
          </p:cNvSpPr>
          <p:nvPr/>
        </p:nvSpPr>
        <p:spPr>
          <a:xfrm>
            <a:off x="491657" y="462109"/>
            <a:ext cx="4233707"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t>Use case diagram</a:t>
            </a:r>
          </a:p>
        </p:txBody>
      </p:sp>
    </p:spTree>
    <p:extLst>
      <p:ext uri="{BB962C8B-B14F-4D97-AF65-F5344CB8AC3E}">
        <p14:creationId xmlns:p14="http://schemas.microsoft.com/office/powerpoint/2010/main" val="105898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p:cTn id="7" dur="500" fill="hold"/>
                                        <p:tgtEl>
                                          <p:spTgt spid="126"/>
                                        </p:tgtEl>
                                        <p:attrNameLst>
                                          <p:attrName>ppt_w</p:attrName>
                                        </p:attrNameLst>
                                      </p:cBhvr>
                                      <p:tavLst>
                                        <p:tav tm="0">
                                          <p:val>
                                            <p:fltVal val="0"/>
                                          </p:val>
                                        </p:tav>
                                        <p:tav tm="100000">
                                          <p:val>
                                            <p:strVal val="#ppt_w"/>
                                          </p:val>
                                        </p:tav>
                                      </p:tavLst>
                                    </p:anim>
                                    <p:anim calcmode="lin" valueType="num">
                                      <p:cBhvr>
                                        <p:cTn id="8" dur="500" fill="hold"/>
                                        <p:tgtEl>
                                          <p:spTgt spid="126"/>
                                        </p:tgtEl>
                                        <p:attrNameLst>
                                          <p:attrName>ppt_h</p:attrName>
                                        </p:attrNameLst>
                                      </p:cBhvr>
                                      <p:tavLst>
                                        <p:tav tm="0">
                                          <p:val>
                                            <p:fltVal val="0"/>
                                          </p:val>
                                        </p:tav>
                                        <p:tav tm="100000">
                                          <p:val>
                                            <p:strVal val="#ppt_h"/>
                                          </p:val>
                                        </p:tav>
                                      </p:tavLst>
                                    </p:anim>
                                    <p:animEffect transition="in" filter="fade">
                                      <p:cBhvr>
                                        <p:cTn id="9" dur="500"/>
                                        <p:tgtEl>
                                          <p:spTgt spid="1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8"/>
                                        </p:tgtEl>
                                        <p:attrNameLst>
                                          <p:attrName>style.visibility</p:attrName>
                                        </p:attrNameLst>
                                      </p:cBhvr>
                                      <p:to>
                                        <p:strVal val="visible"/>
                                      </p:to>
                                    </p:set>
                                    <p:anim calcmode="lin" valueType="num">
                                      <p:cBhvr>
                                        <p:cTn id="14" dur="500" fill="hold"/>
                                        <p:tgtEl>
                                          <p:spTgt spid="128"/>
                                        </p:tgtEl>
                                        <p:attrNameLst>
                                          <p:attrName>ppt_w</p:attrName>
                                        </p:attrNameLst>
                                      </p:cBhvr>
                                      <p:tavLst>
                                        <p:tav tm="0">
                                          <p:val>
                                            <p:fltVal val="0"/>
                                          </p:val>
                                        </p:tav>
                                        <p:tav tm="100000">
                                          <p:val>
                                            <p:strVal val="#ppt_w"/>
                                          </p:val>
                                        </p:tav>
                                      </p:tavLst>
                                    </p:anim>
                                    <p:anim calcmode="lin" valueType="num">
                                      <p:cBhvr>
                                        <p:cTn id="15" dur="500" fill="hold"/>
                                        <p:tgtEl>
                                          <p:spTgt spid="128"/>
                                        </p:tgtEl>
                                        <p:attrNameLst>
                                          <p:attrName>ppt_h</p:attrName>
                                        </p:attrNameLst>
                                      </p:cBhvr>
                                      <p:tavLst>
                                        <p:tav tm="0">
                                          <p:val>
                                            <p:fltVal val="0"/>
                                          </p:val>
                                        </p:tav>
                                        <p:tav tm="100000">
                                          <p:val>
                                            <p:strVal val="#ppt_h"/>
                                          </p:val>
                                        </p:tav>
                                      </p:tavLst>
                                    </p:anim>
                                    <p:animEffect transition="in" filter="fade">
                                      <p:cBhvr>
                                        <p:cTn id="16" dur="500"/>
                                        <p:tgtEl>
                                          <p:spTgt spid="1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anim calcmode="lin" valueType="num">
                                      <p:cBhvr>
                                        <p:cTn id="21" dur="500" fill="hold"/>
                                        <p:tgtEl>
                                          <p:spTgt spid="133"/>
                                        </p:tgtEl>
                                        <p:attrNameLst>
                                          <p:attrName>ppt_w</p:attrName>
                                        </p:attrNameLst>
                                      </p:cBhvr>
                                      <p:tavLst>
                                        <p:tav tm="0">
                                          <p:val>
                                            <p:fltVal val="0"/>
                                          </p:val>
                                        </p:tav>
                                        <p:tav tm="100000">
                                          <p:val>
                                            <p:strVal val="#ppt_w"/>
                                          </p:val>
                                        </p:tav>
                                      </p:tavLst>
                                    </p:anim>
                                    <p:anim calcmode="lin" valueType="num">
                                      <p:cBhvr>
                                        <p:cTn id="22" dur="500" fill="hold"/>
                                        <p:tgtEl>
                                          <p:spTgt spid="133"/>
                                        </p:tgtEl>
                                        <p:attrNameLst>
                                          <p:attrName>ppt_h</p:attrName>
                                        </p:attrNameLst>
                                      </p:cBhvr>
                                      <p:tavLst>
                                        <p:tav tm="0">
                                          <p:val>
                                            <p:fltVal val="0"/>
                                          </p:val>
                                        </p:tav>
                                        <p:tav tm="100000">
                                          <p:val>
                                            <p:strVal val="#ppt_h"/>
                                          </p:val>
                                        </p:tav>
                                      </p:tavLst>
                                    </p:anim>
                                    <p:animEffect transition="in" filter="fade">
                                      <p:cBhvr>
                                        <p:cTn id="23" dur="500"/>
                                        <p:tgtEl>
                                          <p:spTgt spid="1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32"/>
                                        </p:tgtEl>
                                        <p:attrNameLst>
                                          <p:attrName>style.visibility</p:attrName>
                                        </p:attrNameLst>
                                      </p:cBhvr>
                                      <p:to>
                                        <p:strVal val="visible"/>
                                      </p:to>
                                    </p:set>
                                    <p:anim calcmode="lin" valueType="num">
                                      <p:cBhvr>
                                        <p:cTn id="28" dur="500" fill="hold"/>
                                        <p:tgtEl>
                                          <p:spTgt spid="132"/>
                                        </p:tgtEl>
                                        <p:attrNameLst>
                                          <p:attrName>ppt_w</p:attrName>
                                        </p:attrNameLst>
                                      </p:cBhvr>
                                      <p:tavLst>
                                        <p:tav tm="0">
                                          <p:val>
                                            <p:fltVal val="0"/>
                                          </p:val>
                                        </p:tav>
                                        <p:tav tm="100000">
                                          <p:val>
                                            <p:strVal val="#ppt_w"/>
                                          </p:val>
                                        </p:tav>
                                      </p:tavLst>
                                    </p:anim>
                                    <p:anim calcmode="lin" valueType="num">
                                      <p:cBhvr>
                                        <p:cTn id="29" dur="500" fill="hold"/>
                                        <p:tgtEl>
                                          <p:spTgt spid="132"/>
                                        </p:tgtEl>
                                        <p:attrNameLst>
                                          <p:attrName>ppt_h</p:attrName>
                                        </p:attrNameLst>
                                      </p:cBhvr>
                                      <p:tavLst>
                                        <p:tav tm="0">
                                          <p:val>
                                            <p:fltVal val="0"/>
                                          </p:val>
                                        </p:tav>
                                        <p:tav tm="100000">
                                          <p:val>
                                            <p:strVal val="#ppt_h"/>
                                          </p:val>
                                        </p:tav>
                                      </p:tavLst>
                                    </p:anim>
                                    <p:animEffect transition="in" filter="fade">
                                      <p:cBhvr>
                                        <p:cTn id="30" dur="500"/>
                                        <p:tgtEl>
                                          <p:spTgt spid="13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fltVal val="0"/>
                                          </p:val>
                                        </p:tav>
                                        <p:tav tm="100000">
                                          <p:val>
                                            <p:strVal val="#ppt_w"/>
                                          </p:val>
                                        </p:tav>
                                      </p:tavLst>
                                    </p:anim>
                                    <p:anim calcmode="lin" valueType="num">
                                      <p:cBhvr>
                                        <p:cTn id="36" dur="500" fill="hold"/>
                                        <p:tgtEl>
                                          <p:spTgt spid="131"/>
                                        </p:tgtEl>
                                        <p:attrNameLst>
                                          <p:attrName>ppt_h</p:attrName>
                                        </p:attrNameLst>
                                      </p:cBhvr>
                                      <p:tavLst>
                                        <p:tav tm="0">
                                          <p:val>
                                            <p:fltVal val="0"/>
                                          </p:val>
                                        </p:tav>
                                        <p:tav tm="100000">
                                          <p:val>
                                            <p:strVal val="#ppt_h"/>
                                          </p:val>
                                        </p:tav>
                                      </p:tavLst>
                                    </p:anim>
                                    <p:animEffect transition="in" filter="fade">
                                      <p:cBhvr>
                                        <p:cTn id="37" dur="500"/>
                                        <p:tgtEl>
                                          <p:spTgt spid="13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30"/>
                                        </p:tgtEl>
                                        <p:attrNameLst>
                                          <p:attrName>style.visibility</p:attrName>
                                        </p:attrNameLst>
                                      </p:cBhvr>
                                      <p:to>
                                        <p:strVal val="visible"/>
                                      </p:to>
                                    </p:set>
                                    <p:anim calcmode="lin" valueType="num">
                                      <p:cBhvr>
                                        <p:cTn id="42" dur="500" fill="hold"/>
                                        <p:tgtEl>
                                          <p:spTgt spid="130"/>
                                        </p:tgtEl>
                                        <p:attrNameLst>
                                          <p:attrName>ppt_w</p:attrName>
                                        </p:attrNameLst>
                                      </p:cBhvr>
                                      <p:tavLst>
                                        <p:tav tm="0">
                                          <p:val>
                                            <p:fltVal val="0"/>
                                          </p:val>
                                        </p:tav>
                                        <p:tav tm="100000">
                                          <p:val>
                                            <p:strVal val="#ppt_w"/>
                                          </p:val>
                                        </p:tav>
                                      </p:tavLst>
                                    </p:anim>
                                    <p:anim calcmode="lin" valueType="num">
                                      <p:cBhvr>
                                        <p:cTn id="43" dur="500" fill="hold"/>
                                        <p:tgtEl>
                                          <p:spTgt spid="130"/>
                                        </p:tgtEl>
                                        <p:attrNameLst>
                                          <p:attrName>ppt_h</p:attrName>
                                        </p:attrNameLst>
                                      </p:cBhvr>
                                      <p:tavLst>
                                        <p:tav tm="0">
                                          <p:val>
                                            <p:fltVal val="0"/>
                                          </p:val>
                                        </p:tav>
                                        <p:tav tm="100000">
                                          <p:val>
                                            <p:strVal val="#ppt_h"/>
                                          </p:val>
                                        </p:tav>
                                      </p:tavLst>
                                    </p:anim>
                                    <p:animEffect transition="in" filter="fade">
                                      <p:cBhvr>
                                        <p:cTn id="44" dur="500"/>
                                        <p:tgtEl>
                                          <p:spTgt spid="130"/>
                                        </p:tgtEl>
                                      </p:cBhvr>
                                    </p:animEffect>
                                  </p:childTnLst>
                                </p:cTn>
                              </p:par>
                              <p:par>
                                <p:cTn id="45" presetID="10"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par>
                                <p:cTn id="51" presetID="10"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par>
                                <p:cTn id="54" presetID="10" presetClass="entr" presetSubtype="0"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par>
                                <p:cTn id="60" presetID="10" presetClass="entr" presetSubtype="0" fill="hold" nodeType="with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500"/>
                                        <p:tgtEl>
                                          <p:spTgt spid="74"/>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Effect transition="in" filter="fade">
                                      <p:cBhvr>
                                        <p:cTn id="69" dur="500"/>
                                        <p:tgtEl>
                                          <p:spTgt spid="46"/>
                                        </p:tgtEl>
                                      </p:cBhvr>
                                    </p:animEffect>
                                  </p:childTnLst>
                                </p:cTn>
                              </p:par>
                              <p:par>
                                <p:cTn id="70" presetID="10" presetClass="entr" presetSubtype="0" fill="hold"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8" grpId="0" animBg="1"/>
      <p:bldP spid="130" grpId="0" animBg="1"/>
      <p:bldP spid="131" grpId="0" animBg="1"/>
      <p:bldP spid="132" grpId="0" animBg="1"/>
      <p:bldP spid="133" grpId="0" animBg="1"/>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97105A-8EC4-42AC-BB81-60A5795F5318}"/>
              </a:ext>
            </a:extLst>
          </p:cNvPr>
          <p:cNvSpPr/>
          <p:nvPr/>
        </p:nvSpPr>
        <p:spPr>
          <a:xfrm>
            <a:off x="1355339" y="1712597"/>
            <a:ext cx="3200497" cy="3200497"/>
          </a:xfrm>
          <a:prstGeom prst="ellipse">
            <a:avLst/>
          </a:prstGeom>
          <a:ln w="174625">
            <a:solidFill>
              <a:schemeClr val="bg1">
                <a:alpha val="98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1">
                    <a:lumMod val="50000"/>
                  </a:schemeClr>
                </a:solidFill>
                <a:cs typeface="Times New Roman" panose="02020603050405020304" pitchFamily="18" charset="0"/>
              </a:rPr>
              <a:t>KanbanFlow, </a:t>
            </a:r>
          </a:p>
          <a:p>
            <a:pPr algn="ctr"/>
            <a:r>
              <a:rPr lang="en-US" sz="1600" b="1" dirty="0">
                <a:solidFill>
                  <a:schemeClr val="accent1">
                    <a:lumMod val="50000"/>
                  </a:schemeClr>
                </a:solidFill>
                <a:cs typeface="Times New Roman" panose="02020603050405020304" pitchFamily="18" charset="0"/>
              </a:rPr>
              <a:t>FluidUI,</a:t>
            </a:r>
          </a:p>
          <a:p>
            <a:pPr algn="ctr"/>
            <a:r>
              <a:rPr lang="en-US" sz="1600" b="1" dirty="0">
                <a:solidFill>
                  <a:schemeClr val="accent1">
                    <a:lumMod val="50000"/>
                  </a:schemeClr>
                </a:solidFill>
                <a:cs typeface="Times New Roman" panose="02020603050405020304" pitchFamily="18" charset="0"/>
              </a:rPr>
              <a:t>Gliffy,</a:t>
            </a:r>
          </a:p>
          <a:p>
            <a:pPr algn="ctr"/>
            <a:r>
              <a:rPr lang="en-US" sz="1600" b="1" dirty="0">
                <a:solidFill>
                  <a:schemeClr val="accent1">
                    <a:lumMod val="50000"/>
                  </a:schemeClr>
                </a:solidFill>
                <a:cs typeface="Times New Roman" panose="02020603050405020304" pitchFamily="18" charset="0"/>
              </a:rPr>
              <a:t>photoshop</a:t>
            </a:r>
          </a:p>
          <a:p>
            <a:pPr algn="ctr"/>
            <a:endParaRPr lang="en-US" sz="1600" b="1" dirty="0">
              <a:solidFill>
                <a:schemeClr val="accent1">
                  <a:lumMod val="50000"/>
                </a:schemeClr>
              </a:solidFill>
              <a:cs typeface="Times New Roman" panose="02020603050405020304" pitchFamily="18" charset="0"/>
            </a:endParaRPr>
          </a:p>
        </p:txBody>
      </p:sp>
      <p:sp>
        <p:nvSpPr>
          <p:cNvPr id="5" name="Oval 4">
            <a:extLst>
              <a:ext uri="{FF2B5EF4-FFF2-40B4-BE49-F238E27FC236}">
                <a16:creationId xmlns:a16="http://schemas.microsoft.com/office/drawing/2014/main" id="{EEDC4533-F72B-4F92-9BB6-ACA6FC183B4F}"/>
              </a:ext>
            </a:extLst>
          </p:cNvPr>
          <p:cNvSpPr/>
          <p:nvPr/>
        </p:nvSpPr>
        <p:spPr>
          <a:xfrm>
            <a:off x="501072" y="3060175"/>
            <a:ext cx="1949175" cy="1949175"/>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cs typeface="Times New Roman" panose="02020603050405020304" pitchFamily="18" charset="0"/>
              </a:rPr>
              <a:t>Project planning &amp; Management</a:t>
            </a:r>
          </a:p>
        </p:txBody>
      </p:sp>
      <p:sp>
        <p:nvSpPr>
          <p:cNvPr id="6" name="Oval 5">
            <a:extLst>
              <a:ext uri="{FF2B5EF4-FFF2-40B4-BE49-F238E27FC236}">
                <a16:creationId xmlns:a16="http://schemas.microsoft.com/office/drawing/2014/main" id="{8801B47C-73F6-4B60-99C6-0DA67B80B2FF}"/>
              </a:ext>
            </a:extLst>
          </p:cNvPr>
          <p:cNvSpPr/>
          <p:nvPr/>
        </p:nvSpPr>
        <p:spPr>
          <a:xfrm>
            <a:off x="6244723" y="152400"/>
            <a:ext cx="2767138" cy="2761264"/>
          </a:xfrm>
          <a:prstGeom prst="ellipse">
            <a:avLst/>
          </a:prstGeom>
          <a:ln w="174625">
            <a:solidFill>
              <a:schemeClr val="bg1">
                <a:alpha val="98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1">
                    <a:lumMod val="50000"/>
                  </a:schemeClr>
                </a:solidFill>
                <a:cs typeface="Times New Roman" panose="02020603050405020304" pitchFamily="18" charset="0"/>
              </a:rPr>
              <a:t>React Native platform, Xcode as emulator </a:t>
            </a:r>
          </a:p>
          <a:p>
            <a:pPr algn="ctr"/>
            <a:endParaRPr lang="en-US" dirty="0"/>
          </a:p>
        </p:txBody>
      </p:sp>
      <p:sp>
        <p:nvSpPr>
          <p:cNvPr id="7" name="Oval 6">
            <a:extLst>
              <a:ext uri="{FF2B5EF4-FFF2-40B4-BE49-F238E27FC236}">
                <a16:creationId xmlns:a16="http://schemas.microsoft.com/office/drawing/2014/main" id="{EC772902-1060-4ED5-A656-46133951766C}"/>
              </a:ext>
            </a:extLst>
          </p:cNvPr>
          <p:cNvSpPr/>
          <p:nvPr/>
        </p:nvSpPr>
        <p:spPr>
          <a:xfrm>
            <a:off x="5469715" y="1403273"/>
            <a:ext cx="1685250" cy="1681672"/>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cs typeface="Times New Roman" panose="02020603050405020304" pitchFamily="18" charset="0"/>
              </a:rPr>
              <a:t>App Development</a:t>
            </a:r>
          </a:p>
        </p:txBody>
      </p:sp>
      <p:sp>
        <p:nvSpPr>
          <p:cNvPr id="8" name="Oval 7">
            <a:extLst>
              <a:ext uri="{FF2B5EF4-FFF2-40B4-BE49-F238E27FC236}">
                <a16:creationId xmlns:a16="http://schemas.microsoft.com/office/drawing/2014/main" id="{0DC81AD1-A8F5-4FA8-A7D7-2C2DA5A6964C}"/>
              </a:ext>
            </a:extLst>
          </p:cNvPr>
          <p:cNvSpPr/>
          <p:nvPr/>
        </p:nvSpPr>
        <p:spPr>
          <a:xfrm>
            <a:off x="8952115" y="2913664"/>
            <a:ext cx="1669507" cy="1669507"/>
          </a:xfrm>
          <a:prstGeom prst="ellipse">
            <a:avLst/>
          </a:prstGeom>
          <a:ln w="174625">
            <a:solidFill>
              <a:schemeClr val="bg1">
                <a:alpha val="98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1">
                    <a:lumMod val="50000"/>
                  </a:schemeClr>
                </a:solidFill>
                <a:cs typeface="Times New Roman" panose="02020603050405020304" pitchFamily="18" charset="0"/>
              </a:rPr>
              <a:t>MYSQL, </a:t>
            </a:r>
          </a:p>
          <a:p>
            <a:pPr algn="ctr"/>
            <a:r>
              <a:rPr lang="en-US" sz="1600" b="1" dirty="0">
                <a:solidFill>
                  <a:schemeClr val="accent1">
                    <a:lumMod val="50000"/>
                  </a:schemeClr>
                </a:solidFill>
                <a:cs typeface="Times New Roman" panose="02020603050405020304" pitchFamily="18" charset="0"/>
              </a:rPr>
              <a:t>HIBERNATE</a:t>
            </a:r>
          </a:p>
          <a:p>
            <a:pPr algn="ctr"/>
            <a:endParaRPr lang="en-US" sz="1600" b="1" dirty="0">
              <a:solidFill>
                <a:schemeClr val="accent1">
                  <a:lumMod val="50000"/>
                </a:schemeClr>
              </a:solidFill>
              <a:cs typeface="Times New Roman" panose="02020603050405020304" pitchFamily="18" charset="0"/>
            </a:endParaRPr>
          </a:p>
        </p:txBody>
      </p:sp>
      <p:sp>
        <p:nvSpPr>
          <p:cNvPr id="9" name="Oval 8">
            <a:extLst>
              <a:ext uri="{FF2B5EF4-FFF2-40B4-BE49-F238E27FC236}">
                <a16:creationId xmlns:a16="http://schemas.microsoft.com/office/drawing/2014/main" id="{8836A307-7CD8-4BA7-AF57-1C92864A996D}"/>
              </a:ext>
            </a:extLst>
          </p:cNvPr>
          <p:cNvSpPr/>
          <p:nvPr/>
        </p:nvSpPr>
        <p:spPr>
          <a:xfrm>
            <a:off x="8492837" y="3616614"/>
            <a:ext cx="1016768" cy="1016767"/>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dirty="0">
                <a:cs typeface="Times New Roman" panose="02020603050405020304" pitchFamily="18" charset="0"/>
              </a:rPr>
              <a:t>REST API &amp;</a:t>
            </a:r>
          </a:p>
          <a:p>
            <a:pPr algn="ctr"/>
            <a:r>
              <a:rPr lang="en-US" sz="1050" b="1" dirty="0">
                <a:cs typeface="Times New Roman" panose="02020603050405020304" pitchFamily="18" charset="0"/>
              </a:rPr>
              <a:t>Database</a:t>
            </a:r>
          </a:p>
        </p:txBody>
      </p:sp>
      <p:sp>
        <p:nvSpPr>
          <p:cNvPr id="10" name="Oval 9">
            <a:extLst>
              <a:ext uri="{FF2B5EF4-FFF2-40B4-BE49-F238E27FC236}">
                <a16:creationId xmlns:a16="http://schemas.microsoft.com/office/drawing/2014/main" id="{12B5F3A6-CAFB-47C6-924B-E86E5A7AB1FE}"/>
              </a:ext>
            </a:extLst>
          </p:cNvPr>
          <p:cNvSpPr/>
          <p:nvPr/>
        </p:nvSpPr>
        <p:spPr>
          <a:xfrm>
            <a:off x="5946987" y="3748417"/>
            <a:ext cx="2212643" cy="2212643"/>
          </a:xfrm>
          <a:prstGeom prst="ellipse">
            <a:avLst/>
          </a:prstGeom>
          <a:ln w="174625">
            <a:solidFill>
              <a:schemeClr val="bg1">
                <a:alpha val="98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1">
                    <a:lumMod val="50000"/>
                  </a:schemeClr>
                </a:solidFill>
                <a:cs typeface="Times New Roman" panose="02020603050405020304" pitchFamily="18" charset="0"/>
              </a:rPr>
              <a:t>Visual studio,</a:t>
            </a:r>
          </a:p>
          <a:p>
            <a:pPr algn="ctr"/>
            <a:r>
              <a:rPr lang="en-US" sz="1600" b="1" dirty="0">
                <a:solidFill>
                  <a:schemeClr val="accent1">
                    <a:lumMod val="50000"/>
                  </a:schemeClr>
                </a:solidFill>
                <a:cs typeface="Times New Roman" panose="02020603050405020304" pitchFamily="18" charset="0"/>
              </a:rPr>
              <a:t>ASP.NET MVC</a:t>
            </a:r>
          </a:p>
          <a:p>
            <a:pPr algn="ctr"/>
            <a:r>
              <a:rPr lang="en-US" sz="1600" b="1" dirty="0">
                <a:solidFill>
                  <a:schemeClr val="accent1">
                    <a:lumMod val="50000"/>
                  </a:schemeClr>
                </a:solidFill>
                <a:cs typeface="Times New Roman" panose="02020603050405020304" pitchFamily="18" charset="0"/>
              </a:rPr>
              <a:t>Google Map API</a:t>
            </a:r>
          </a:p>
          <a:p>
            <a:pPr algn="ctr"/>
            <a:endParaRPr lang="en-US" sz="1600" b="1" dirty="0">
              <a:solidFill>
                <a:schemeClr val="accent1">
                  <a:lumMod val="50000"/>
                </a:schemeClr>
              </a:solidFill>
              <a:cs typeface="Times New Roman" panose="02020603050405020304" pitchFamily="18" charset="0"/>
            </a:endParaRPr>
          </a:p>
        </p:txBody>
      </p:sp>
      <p:sp>
        <p:nvSpPr>
          <p:cNvPr id="11" name="Oval 10">
            <a:extLst>
              <a:ext uri="{FF2B5EF4-FFF2-40B4-BE49-F238E27FC236}">
                <a16:creationId xmlns:a16="http://schemas.microsoft.com/office/drawing/2014/main" id="{367B0014-17D7-4063-B5BA-171391948068}"/>
              </a:ext>
            </a:extLst>
          </p:cNvPr>
          <p:cNvSpPr/>
          <p:nvPr/>
        </p:nvSpPr>
        <p:spPr>
          <a:xfrm>
            <a:off x="5014931" y="4768121"/>
            <a:ext cx="1347549" cy="1347549"/>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cs typeface="Times New Roman" panose="02020603050405020304" pitchFamily="18" charset="0"/>
              </a:rPr>
              <a:t>Web Development</a:t>
            </a:r>
          </a:p>
        </p:txBody>
      </p:sp>
      <p:sp>
        <p:nvSpPr>
          <p:cNvPr id="14" name="Rectangle 13">
            <a:extLst>
              <a:ext uri="{FF2B5EF4-FFF2-40B4-BE49-F238E27FC236}">
                <a16:creationId xmlns:a16="http://schemas.microsoft.com/office/drawing/2014/main" id="{556E49B9-84DB-406E-BF38-771C92BF4B86}"/>
              </a:ext>
            </a:extLst>
          </p:cNvPr>
          <p:cNvSpPr/>
          <p:nvPr/>
        </p:nvSpPr>
        <p:spPr>
          <a:xfrm>
            <a:off x="-79900" y="54810"/>
            <a:ext cx="5823751" cy="698140"/>
          </a:xfrm>
          <a:prstGeom prst="rect">
            <a:avLst/>
          </a:prstGeom>
        </p:spPr>
        <p:txBody>
          <a:bodyPr wrap="square">
            <a:spAutoFit/>
          </a:bodyPr>
          <a:lstStyle/>
          <a:p>
            <a:pPr marR="0" lvl="0" algn="ctr">
              <a:lnSpc>
                <a:spcPct val="107000"/>
              </a:lnSpc>
              <a:spcBef>
                <a:spcPct val="0"/>
              </a:spcBef>
              <a:spcAft>
                <a:spcPts val="0"/>
              </a:spcAft>
              <a:buSzPts val="1400"/>
            </a:pPr>
            <a:r>
              <a:rPr lang="en-US" sz="4000" b="1" dirty="0">
                <a:solidFill>
                  <a:schemeClr val="tx2"/>
                </a:solidFill>
                <a:latin typeface="+mj-lt"/>
                <a:ea typeface="+mj-ea"/>
                <a:cs typeface="+mj-cs"/>
              </a:rPr>
              <a:t>Tools and framework</a:t>
            </a:r>
          </a:p>
        </p:txBody>
      </p:sp>
    </p:spTree>
    <p:extLst>
      <p:ext uri="{BB962C8B-B14F-4D97-AF65-F5344CB8AC3E}">
        <p14:creationId xmlns:p14="http://schemas.microsoft.com/office/powerpoint/2010/main" val="135140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761F0C-4613-4109-937D-F93F371AE6C4}"/>
              </a:ext>
            </a:extLst>
          </p:cNvPr>
          <p:cNvSpPr/>
          <p:nvPr/>
        </p:nvSpPr>
        <p:spPr>
          <a:xfrm>
            <a:off x="571226" y="339480"/>
            <a:ext cx="11123720" cy="698140"/>
          </a:xfrm>
          <a:prstGeom prst="rect">
            <a:avLst/>
          </a:prstGeom>
        </p:spPr>
        <p:txBody>
          <a:bodyPr wrap="square">
            <a:spAutoFit/>
          </a:bodyPr>
          <a:lstStyle/>
          <a:p>
            <a:pPr marR="0" lvl="0" algn="ctr">
              <a:lnSpc>
                <a:spcPct val="107000"/>
              </a:lnSpc>
              <a:spcBef>
                <a:spcPct val="0"/>
              </a:spcBef>
              <a:spcAft>
                <a:spcPts val="0"/>
              </a:spcAft>
              <a:buSzPts val="1400"/>
            </a:pPr>
            <a:r>
              <a:rPr lang="en-US" sz="4000" b="1" dirty="0">
                <a:solidFill>
                  <a:schemeClr val="tx2"/>
                </a:solidFill>
                <a:latin typeface="+mj-lt"/>
                <a:ea typeface="+mj-ea"/>
                <a:cs typeface="+mj-cs"/>
              </a:rPr>
              <a:t>System architecture </a:t>
            </a:r>
          </a:p>
        </p:txBody>
      </p:sp>
      <p:grpSp>
        <p:nvGrpSpPr>
          <p:cNvPr id="26" name="Group 25">
            <a:extLst>
              <a:ext uri="{FF2B5EF4-FFF2-40B4-BE49-F238E27FC236}">
                <a16:creationId xmlns:a16="http://schemas.microsoft.com/office/drawing/2014/main" id="{1066590A-F5B8-44B4-B91F-8696A78D9287}"/>
              </a:ext>
            </a:extLst>
          </p:cNvPr>
          <p:cNvGrpSpPr/>
          <p:nvPr/>
        </p:nvGrpSpPr>
        <p:grpSpPr>
          <a:xfrm>
            <a:off x="3784179" y="3132677"/>
            <a:ext cx="7477305" cy="3055925"/>
            <a:chOff x="2356435" y="2099165"/>
            <a:chExt cx="9167997" cy="3899205"/>
          </a:xfrm>
        </p:grpSpPr>
        <p:sp>
          <p:nvSpPr>
            <p:cNvPr id="30" name="Arrow: Left-Right 29">
              <a:extLst>
                <a:ext uri="{FF2B5EF4-FFF2-40B4-BE49-F238E27FC236}">
                  <a16:creationId xmlns:a16="http://schemas.microsoft.com/office/drawing/2014/main" id="{6F2A0C00-F8E9-4827-BC8E-0F8F0D8D54C2}"/>
                </a:ext>
              </a:extLst>
            </p:cNvPr>
            <p:cNvSpPr/>
            <p:nvPr/>
          </p:nvSpPr>
          <p:spPr>
            <a:xfrm rot="2606477">
              <a:off x="3169283" y="4248361"/>
              <a:ext cx="1822843" cy="220625"/>
            </a:xfrm>
            <a:prstGeom prst="leftRightArrow">
              <a:avLst/>
            </a:prstGeom>
            <a:solidFill>
              <a:schemeClr val="bg2">
                <a:lumMod val="75000"/>
              </a:schemeClr>
            </a:solidFill>
            <a:ln w="9525" cmpd="sng">
              <a:solidFill>
                <a:srgbClr val="92D050"/>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 name="Group 32">
              <a:extLst>
                <a:ext uri="{FF2B5EF4-FFF2-40B4-BE49-F238E27FC236}">
                  <a16:creationId xmlns:a16="http://schemas.microsoft.com/office/drawing/2014/main" id="{DD8FF40A-F909-4676-8296-E25EC263CE5D}"/>
                </a:ext>
              </a:extLst>
            </p:cNvPr>
            <p:cNvGrpSpPr/>
            <p:nvPr/>
          </p:nvGrpSpPr>
          <p:grpSpPr>
            <a:xfrm>
              <a:off x="4340322" y="4445661"/>
              <a:ext cx="1699255" cy="1552709"/>
              <a:chOff x="3369895" y="2087136"/>
              <a:chExt cx="1699255" cy="1552709"/>
            </a:xfrm>
          </p:grpSpPr>
          <p:sp>
            <p:nvSpPr>
              <p:cNvPr id="45" name="Rectangle 44">
                <a:extLst>
                  <a:ext uri="{FF2B5EF4-FFF2-40B4-BE49-F238E27FC236}">
                    <a16:creationId xmlns:a16="http://schemas.microsoft.com/office/drawing/2014/main" id="{5F3024C7-8FAE-4827-88AB-21B08E8BD709}"/>
                  </a:ext>
                </a:extLst>
              </p:cNvPr>
              <p:cNvSpPr/>
              <p:nvPr/>
            </p:nvSpPr>
            <p:spPr>
              <a:xfrm>
                <a:off x="3995671" y="2087136"/>
                <a:ext cx="1073479" cy="1552709"/>
              </a:xfrm>
              <a:prstGeom prst="rect">
                <a:avLst/>
              </a:prstGeom>
              <a:ln w="28575">
                <a:solidFill>
                  <a:schemeClr val="bg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F0337C7-F21C-43DE-AA77-18F1DE39D858}"/>
                  </a:ext>
                </a:extLst>
              </p:cNvPr>
              <p:cNvSpPr/>
              <p:nvPr/>
            </p:nvSpPr>
            <p:spPr>
              <a:xfrm flipH="1">
                <a:off x="3369895" y="2775511"/>
                <a:ext cx="889966" cy="691837"/>
              </a:xfrm>
              <a:prstGeom prst="rect">
                <a:avLst/>
              </a:prstGeom>
              <a:ln w="28575">
                <a:solidFill>
                  <a:schemeClr val="bg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62F1964-511C-48DF-BEA7-F71C4A1824D3}"/>
                  </a:ext>
                </a:extLst>
              </p:cNvPr>
              <p:cNvSpPr txBox="1"/>
              <p:nvPr/>
            </p:nvSpPr>
            <p:spPr>
              <a:xfrm>
                <a:off x="3370686" y="2862121"/>
                <a:ext cx="976713" cy="589061"/>
              </a:xfrm>
              <a:prstGeom prst="rect">
                <a:avLst/>
              </a:prstGeom>
              <a:noFill/>
              <a:effectLst/>
            </p:spPr>
            <p:txBody>
              <a:bodyPr wrap="square" rtlCol="0">
                <a:spAutoFit/>
              </a:bodyPr>
              <a:lstStyle/>
              <a:p>
                <a:r>
                  <a:rPr lang="en-US" sz="1200" b="1" dirty="0">
                    <a:ln w="0"/>
                    <a:effectLst>
                      <a:outerShdw blurRad="38100" dist="19050" dir="2700000" algn="tl" rotWithShape="0">
                        <a:schemeClr val="dk1">
                          <a:alpha val="40000"/>
                        </a:schemeClr>
                      </a:outerShdw>
                    </a:effectLst>
                  </a:rPr>
                  <a:t>Business logic</a:t>
                </a:r>
              </a:p>
            </p:txBody>
          </p:sp>
          <p:cxnSp>
            <p:nvCxnSpPr>
              <p:cNvPr id="48" name="Straight Connector 47">
                <a:extLst>
                  <a:ext uri="{FF2B5EF4-FFF2-40B4-BE49-F238E27FC236}">
                    <a16:creationId xmlns:a16="http://schemas.microsoft.com/office/drawing/2014/main" id="{05860440-3BD1-4971-9182-01E03F13B054}"/>
                  </a:ext>
                </a:extLst>
              </p:cNvPr>
              <p:cNvCxnSpPr/>
              <p:nvPr/>
            </p:nvCxnSpPr>
            <p:spPr>
              <a:xfrm>
                <a:off x="4279037" y="2456468"/>
                <a:ext cx="559293" cy="0"/>
              </a:xfrm>
              <a:prstGeom prst="line">
                <a:avLst/>
              </a:prstGeom>
              <a:ln w="28575">
                <a:solidFill>
                  <a:schemeClr val="bg1"/>
                </a:solidFill>
              </a:ln>
            </p:spPr>
            <p:style>
              <a:lnRef idx="0">
                <a:schemeClr val="accent4"/>
              </a:lnRef>
              <a:fillRef idx="3">
                <a:schemeClr val="accent4"/>
              </a:fillRef>
              <a:effectRef idx="3">
                <a:schemeClr val="accent4"/>
              </a:effectRef>
              <a:fontRef idx="minor">
                <a:schemeClr val="lt1"/>
              </a:fontRef>
            </p:style>
          </p:cxnSp>
          <p:cxnSp>
            <p:nvCxnSpPr>
              <p:cNvPr id="49" name="Straight Connector 48">
                <a:extLst>
                  <a:ext uri="{FF2B5EF4-FFF2-40B4-BE49-F238E27FC236}">
                    <a16:creationId xmlns:a16="http://schemas.microsoft.com/office/drawing/2014/main" id="{2CB6D9B8-FEFA-49FF-A870-E60822A9C4B3}"/>
                  </a:ext>
                </a:extLst>
              </p:cNvPr>
              <p:cNvCxnSpPr/>
              <p:nvPr/>
            </p:nvCxnSpPr>
            <p:spPr>
              <a:xfrm>
                <a:off x="4280513" y="2608868"/>
                <a:ext cx="559293" cy="0"/>
              </a:xfrm>
              <a:prstGeom prst="line">
                <a:avLst/>
              </a:prstGeom>
              <a:ln w="28575">
                <a:solidFill>
                  <a:schemeClr val="bg1"/>
                </a:solidFill>
              </a:ln>
            </p:spPr>
            <p:style>
              <a:lnRef idx="0">
                <a:schemeClr val="accent4"/>
              </a:lnRef>
              <a:fillRef idx="3">
                <a:schemeClr val="accent4"/>
              </a:fillRef>
              <a:effectRef idx="3">
                <a:schemeClr val="accent4"/>
              </a:effectRef>
              <a:fontRef idx="minor">
                <a:schemeClr val="lt1"/>
              </a:fontRef>
            </p:style>
          </p:cxnSp>
          <p:cxnSp>
            <p:nvCxnSpPr>
              <p:cNvPr id="50" name="Straight Connector 49">
                <a:extLst>
                  <a:ext uri="{FF2B5EF4-FFF2-40B4-BE49-F238E27FC236}">
                    <a16:creationId xmlns:a16="http://schemas.microsoft.com/office/drawing/2014/main" id="{894470A3-7BAF-476E-8AF9-70AC264D7E11}"/>
                  </a:ext>
                </a:extLst>
              </p:cNvPr>
              <p:cNvCxnSpPr/>
              <p:nvPr/>
            </p:nvCxnSpPr>
            <p:spPr>
              <a:xfrm>
                <a:off x="4280519" y="2742034"/>
                <a:ext cx="559293" cy="0"/>
              </a:xfrm>
              <a:prstGeom prst="line">
                <a:avLst/>
              </a:prstGeom>
              <a:ln w="28575">
                <a:solidFill>
                  <a:schemeClr val="bg1"/>
                </a:solidFill>
              </a:ln>
            </p:spPr>
            <p:style>
              <a:lnRef idx="0">
                <a:schemeClr val="accent4"/>
              </a:lnRef>
              <a:fillRef idx="3">
                <a:schemeClr val="accent4"/>
              </a:fillRef>
              <a:effectRef idx="3">
                <a:schemeClr val="accent4"/>
              </a:effectRef>
              <a:fontRef idx="minor">
                <a:schemeClr val="lt1"/>
              </a:fontRef>
            </p:style>
          </p:cxnSp>
          <p:sp>
            <p:nvSpPr>
              <p:cNvPr id="51" name="TextBox 50">
                <a:extLst>
                  <a:ext uri="{FF2B5EF4-FFF2-40B4-BE49-F238E27FC236}">
                    <a16:creationId xmlns:a16="http://schemas.microsoft.com/office/drawing/2014/main" id="{8B91AB26-BFC7-4A75-B981-E147C30E8DB9}"/>
                  </a:ext>
                </a:extLst>
              </p:cNvPr>
              <p:cNvSpPr txBox="1"/>
              <p:nvPr/>
            </p:nvSpPr>
            <p:spPr>
              <a:xfrm>
                <a:off x="4279037" y="2800071"/>
                <a:ext cx="751053" cy="746143"/>
              </a:xfrm>
              <a:prstGeom prst="rect">
                <a:avLst/>
              </a:prstGeom>
              <a:noFill/>
            </p:spPr>
            <p:txBody>
              <a:bodyPr wrap="square" rtlCol="0">
                <a:spAutoFit/>
              </a:bodyPr>
              <a:lstStyle/>
              <a:p>
                <a:pPr algn="ctr"/>
                <a:r>
                  <a:rPr lang="en-US" sz="1600" b="1" dirty="0">
                    <a:ln w="0"/>
                    <a:effectLst>
                      <a:outerShdw blurRad="38100" dist="19050" dir="2700000" algn="tl" rotWithShape="0">
                        <a:schemeClr val="dk1">
                          <a:alpha val="40000"/>
                        </a:schemeClr>
                      </a:outerShdw>
                    </a:effectLst>
                  </a:rPr>
                  <a:t>REST API</a:t>
                </a:r>
              </a:p>
            </p:txBody>
          </p:sp>
        </p:grpSp>
        <p:pic>
          <p:nvPicPr>
            <p:cNvPr id="34" name="Picture 4" descr="Image result for browser with empty background">
              <a:extLst>
                <a:ext uri="{FF2B5EF4-FFF2-40B4-BE49-F238E27FC236}">
                  <a16:creationId xmlns:a16="http://schemas.microsoft.com/office/drawing/2014/main" id="{6ABA4CDF-B7AA-48DA-BBD5-4AC67E7CEC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7937" y="2538943"/>
              <a:ext cx="3256495" cy="651299"/>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Left-Right 34">
              <a:extLst>
                <a:ext uri="{FF2B5EF4-FFF2-40B4-BE49-F238E27FC236}">
                  <a16:creationId xmlns:a16="http://schemas.microsoft.com/office/drawing/2014/main" id="{53C5DFB0-5643-4A21-9B0F-94C573E847D1}"/>
                </a:ext>
              </a:extLst>
            </p:cNvPr>
            <p:cNvSpPr/>
            <p:nvPr/>
          </p:nvSpPr>
          <p:spPr>
            <a:xfrm flipV="1">
              <a:off x="6880997" y="2811154"/>
              <a:ext cx="1258068" cy="183426"/>
            </a:xfrm>
            <a:prstGeom prst="leftRightArrow">
              <a:avLst/>
            </a:prstGeom>
            <a:solidFill>
              <a:schemeClr val="bg2">
                <a:lumMod val="75000"/>
              </a:schemeClr>
            </a:solidFill>
            <a:ln w="9525" cmpd="sng">
              <a:solidFill>
                <a:srgbClr val="92D050"/>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ABF7543D-6DB1-4857-BE3F-FFD37271939E}"/>
                </a:ext>
              </a:extLst>
            </p:cNvPr>
            <p:cNvGrpSpPr/>
            <p:nvPr/>
          </p:nvGrpSpPr>
          <p:grpSpPr>
            <a:xfrm>
              <a:off x="5678646" y="2099165"/>
              <a:ext cx="1073479" cy="1552709"/>
              <a:chOff x="5976722" y="3793661"/>
              <a:chExt cx="1073479" cy="1552709"/>
            </a:xfrm>
          </p:grpSpPr>
          <p:sp>
            <p:nvSpPr>
              <p:cNvPr id="43" name="Rectangle 42">
                <a:extLst>
                  <a:ext uri="{FF2B5EF4-FFF2-40B4-BE49-F238E27FC236}">
                    <a16:creationId xmlns:a16="http://schemas.microsoft.com/office/drawing/2014/main" id="{6EBFBF97-5030-4929-A348-F0BC9D8C053E}"/>
                  </a:ext>
                </a:extLst>
              </p:cNvPr>
              <p:cNvSpPr/>
              <p:nvPr/>
            </p:nvSpPr>
            <p:spPr>
              <a:xfrm>
                <a:off x="5976722" y="3793661"/>
                <a:ext cx="1073479" cy="1552709"/>
              </a:xfrm>
              <a:prstGeom prst="rect">
                <a:avLst/>
              </a:prstGeom>
              <a:ln w="28575">
                <a:solidFill>
                  <a:schemeClr val="bg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CD90CCC-F5A0-4000-B9EC-D7F2C292036B}"/>
                  </a:ext>
                </a:extLst>
              </p:cNvPr>
              <p:cNvSpPr txBox="1"/>
              <p:nvPr/>
            </p:nvSpPr>
            <p:spPr>
              <a:xfrm>
                <a:off x="6005840" y="4062257"/>
                <a:ext cx="1024303" cy="824686"/>
              </a:xfrm>
              <a:prstGeom prst="rect">
                <a:avLst/>
              </a:prstGeom>
              <a:noFill/>
            </p:spPr>
            <p:txBody>
              <a:bodyPr wrap="square" rtlCol="0">
                <a:spAutoFit/>
              </a:bodyPr>
              <a:lstStyle/>
              <a:p>
                <a:pPr algn="ctr"/>
                <a:r>
                  <a:rPr lang="en-US" b="1" dirty="0">
                    <a:ln w="0"/>
                    <a:effectLst>
                      <a:outerShdw blurRad="38100" dist="19050" dir="2700000" algn="tl" rotWithShape="0">
                        <a:schemeClr val="dk1">
                          <a:alpha val="40000"/>
                        </a:schemeClr>
                      </a:outerShdw>
                    </a:effectLst>
                  </a:rPr>
                  <a:t>Web Server</a:t>
                </a:r>
              </a:p>
            </p:txBody>
          </p:sp>
        </p:grpSp>
        <p:sp>
          <p:nvSpPr>
            <p:cNvPr id="37" name="Arrow: Left-Right 36">
              <a:extLst>
                <a:ext uri="{FF2B5EF4-FFF2-40B4-BE49-F238E27FC236}">
                  <a16:creationId xmlns:a16="http://schemas.microsoft.com/office/drawing/2014/main" id="{9AFF2854-0441-4904-9566-98F762B9F741}"/>
                </a:ext>
              </a:extLst>
            </p:cNvPr>
            <p:cNvSpPr/>
            <p:nvPr/>
          </p:nvSpPr>
          <p:spPr>
            <a:xfrm flipV="1">
              <a:off x="3813911" y="2828288"/>
              <a:ext cx="1735863" cy="166292"/>
            </a:xfrm>
            <a:prstGeom prst="leftRightArrow">
              <a:avLst/>
            </a:prstGeom>
            <a:solidFill>
              <a:schemeClr val="bg2">
                <a:lumMod val="75000"/>
              </a:schemeClr>
            </a:solidFill>
            <a:ln w="9525" cmpd="sng">
              <a:solidFill>
                <a:srgbClr val="92D050"/>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Arrow: Left-Right 37">
              <a:extLst>
                <a:ext uri="{FF2B5EF4-FFF2-40B4-BE49-F238E27FC236}">
                  <a16:creationId xmlns:a16="http://schemas.microsoft.com/office/drawing/2014/main" id="{E1DA65A3-FB02-411B-BC82-2C8DDB7BC4C9}"/>
                </a:ext>
              </a:extLst>
            </p:cNvPr>
            <p:cNvSpPr/>
            <p:nvPr/>
          </p:nvSpPr>
          <p:spPr>
            <a:xfrm rot="10800000" flipV="1">
              <a:off x="6176206" y="5274613"/>
              <a:ext cx="1790843" cy="257054"/>
            </a:xfrm>
            <a:prstGeom prst="leftRightArrow">
              <a:avLst/>
            </a:prstGeom>
            <a:solidFill>
              <a:schemeClr val="bg2">
                <a:lumMod val="75000"/>
              </a:schemeClr>
            </a:solidFill>
            <a:ln w="9525" cmpd="sng">
              <a:solidFill>
                <a:srgbClr val="92D050"/>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38">
              <a:extLst>
                <a:ext uri="{FF2B5EF4-FFF2-40B4-BE49-F238E27FC236}">
                  <a16:creationId xmlns:a16="http://schemas.microsoft.com/office/drawing/2014/main" id="{F1801CA8-6674-4CEF-9416-1CAB578C8D62}"/>
                </a:ext>
              </a:extLst>
            </p:cNvPr>
            <p:cNvGrpSpPr/>
            <p:nvPr/>
          </p:nvGrpSpPr>
          <p:grpSpPr>
            <a:xfrm>
              <a:off x="2356435" y="2273661"/>
              <a:ext cx="1457476" cy="1457476"/>
              <a:chOff x="429689" y="1942147"/>
              <a:chExt cx="1457476" cy="1457476"/>
            </a:xfrm>
          </p:grpSpPr>
          <p:pic>
            <p:nvPicPr>
              <p:cNvPr id="41" name="Picture 16" descr="Image result for DATABASE">
                <a:extLst>
                  <a:ext uri="{FF2B5EF4-FFF2-40B4-BE49-F238E27FC236}">
                    <a16:creationId xmlns:a16="http://schemas.microsoft.com/office/drawing/2014/main" id="{AE267211-FDF9-45AC-B320-18474EA60C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689" y="1942147"/>
                <a:ext cx="1457476" cy="145747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057FAF0D-6743-4F57-8E25-0F77472C5DA6}"/>
                  </a:ext>
                </a:extLst>
              </p:cNvPr>
              <p:cNvSpPr txBox="1"/>
              <p:nvPr/>
            </p:nvSpPr>
            <p:spPr>
              <a:xfrm>
                <a:off x="487910" y="1955692"/>
                <a:ext cx="1335129" cy="369332"/>
              </a:xfrm>
              <a:prstGeom prst="rect">
                <a:avLst/>
              </a:prstGeom>
              <a:noFill/>
              <a:effectLst>
                <a:outerShdw blurRad="50800" dist="38100" dir="5400000" algn="t" rotWithShape="0">
                  <a:prstClr val="black">
                    <a:alpha val="83000"/>
                  </a:prstClr>
                </a:outerShdw>
              </a:effectLst>
            </p:spPr>
            <p:txBody>
              <a:bodyPr wrap="square" rtlCol="0">
                <a:spAutoFit/>
              </a:bodyPr>
              <a:lstStyle/>
              <a:p>
                <a:r>
                  <a:rPr lang="en-US" b="1" dirty="0">
                    <a:solidFill>
                      <a:schemeClr val="bg1">
                        <a:lumMod val="95000"/>
                      </a:schemeClr>
                    </a:solidFill>
                  </a:rPr>
                  <a:t>Database</a:t>
                </a:r>
              </a:p>
            </p:txBody>
          </p:sp>
        </p:grpSp>
        <p:pic>
          <p:nvPicPr>
            <p:cNvPr id="40" name="Picture 2" descr="Image result for apple mobile logo blank background">
              <a:extLst>
                <a:ext uri="{FF2B5EF4-FFF2-40B4-BE49-F238E27FC236}">
                  <a16:creationId xmlns:a16="http://schemas.microsoft.com/office/drawing/2014/main" id="{983FBD3D-9B6E-4897-9868-9AABE9FF3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7937" y="4658457"/>
              <a:ext cx="1339913" cy="133991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49E21D4D-FE91-4F4A-89A4-6557D0ADC67F}"/>
              </a:ext>
            </a:extLst>
          </p:cNvPr>
          <p:cNvSpPr/>
          <p:nvPr/>
        </p:nvSpPr>
        <p:spPr>
          <a:xfrm>
            <a:off x="736179" y="1378351"/>
            <a:ext cx="6096000" cy="1754326"/>
          </a:xfrm>
          <a:prstGeom prst="rect">
            <a:avLst/>
          </a:prstGeom>
        </p:spPr>
        <p:txBody>
          <a:bodyPr>
            <a:spAutoFit/>
          </a:bodyPr>
          <a:lstStyle/>
          <a:p>
            <a:r>
              <a:rPr lang="en-US" dirty="0">
                <a:latin typeface="Times New Roman" panose="02020603050405020304" pitchFamily="18" charset="0"/>
                <a:ea typeface="Calibri" panose="020F0502020204030204" pitchFamily="34" charset="0"/>
              </a:rPr>
              <a:t>Our system can be divided into five sections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 Database server</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Web application server </a:t>
            </a:r>
          </a:p>
          <a:p>
            <a:pPr marL="285750" indent="-285750">
              <a:buFont typeface="Arial" panose="020B0604020202020204" pitchFamily="34" charset="0"/>
              <a:buChar char="•"/>
            </a:pPr>
            <a:r>
              <a:rPr lang="en-US" dirty="0"/>
              <a:t>RESTful web service </a:t>
            </a:r>
            <a:endParaRPr lang="en-US" dirty="0">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Administrative front-end</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Mobile-based frontend (easypark mobile app)</a:t>
            </a:r>
            <a:endParaRPr lang="en-US" dirty="0"/>
          </a:p>
        </p:txBody>
      </p:sp>
    </p:spTree>
    <p:extLst>
      <p:ext uri="{BB962C8B-B14F-4D97-AF65-F5344CB8AC3E}">
        <p14:creationId xmlns:p14="http://schemas.microsoft.com/office/powerpoint/2010/main" val="1580944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C3BDB1-5896-400A-90B5-E0FD143E64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2424" y="1034249"/>
            <a:ext cx="1448170" cy="2574524"/>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1FB81D0C-8177-4E5D-8202-36F1DFC7F8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5401" y="4000334"/>
            <a:ext cx="1448170" cy="2574524"/>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036DCF98-5740-47AA-8AEE-40A3C99B52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9700" y="4029065"/>
            <a:ext cx="1458395" cy="2592702"/>
          </a:xfrm>
          <a:prstGeom prst="rect">
            <a:avLst/>
          </a:prstGeom>
        </p:spPr>
      </p:pic>
      <p:pic>
        <p:nvPicPr>
          <p:cNvPr id="11" name="Picture 10" descr="A screenshot of a cell phone&#10;&#10;Description generated with very high confidence">
            <a:extLst>
              <a:ext uri="{FF2B5EF4-FFF2-40B4-BE49-F238E27FC236}">
                <a16:creationId xmlns:a16="http://schemas.microsoft.com/office/drawing/2014/main" id="{039E8E21-541A-4735-BA40-29B43758B1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9700" y="1052003"/>
            <a:ext cx="1448170" cy="2574524"/>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E03FABA8-5083-41FD-AE38-8425AC0CD7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5400" y="1034249"/>
            <a:ext cx="1448171" cy="2574526"/>
          </a:xfrm>
          <a:prstGeom prst="rect">
            <a:avLst/>
          </a:prstGeom>
        </p:spPr>
      </p:pic>
      <p:pic>
        <p:nvPicPr>
          <p:cNvPr id="15" name="Picture 14" descr="A screenshot of a cell phone&#10;&#10;Description generated with very high confidence">
            <a:extLst>
              <a:ext uri="{FF2B5EF4-FFF2-40B4-BE49-F238E27FC236}">
                <a16:creationId xmlns:a16="http://schemas.microsoft.com/office/drawing/2014/main" id="{43708C18-1E80-4D63-90A7-D0BCA37901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1100" y="1007614"/>
            <a:ext cx="1449747" cy="2577327"/>
          </a:xfrm>
          <a:prstGeom prst="rect">
            <a:avLst/>
          </a:prstGeom>
        </p:spPr>
      </p:pic>
      <p:pic>
        <p:nvPicPr>
          <p:cNvPr id="17" name="Picture 16" descr="A screenshot of a cell phone&#10;&#10;Description generated with very high confidence">
            <a:extLst>
              <a:ext uri="{FF2B5EF4-FFF2-40B4-BE49-F238E27FC236}">
                <a16:creationId xmlns:a16="http://schemas.microsoft.com/office/drawing/2014/main" id="{EBDEDCB3-9313-48A3-97AD-DBC019F4E1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32677" y="4000334"/>
            <a:ext cx="1448170" cy="2574524"/>
          </a:xfrm>
          <a:prstGeom prst="rect">
            <a:avLst/>
          </a:prstGeom>
        </p:spPr>
      </p:pic>
      <p:cxnSp>
        <p:nvCxnSpPr>
          <p:cNvPr id="19" name="Connector: Elbow 18">
            <a:extLst>
              <a:ext uri="{FF2B5EF4-FFF2-40B4-BE49-F238E27FC236}">
                <a16:creationId xmlns:a16="http://schemas.microsoft.com/office/drawing/2014/main" id="{B1B1B2A8-DC4F-4501-A43B-314642AF3BD8}"/>
              </a:ext>
            </a:extLst>
          </p:cNvPr>
          <p:cNvCxnSpPr>
            <a:cxnSpLocks/>
          </p:cNvCxnSpPr>
          <p:nvPr/>
        </p:nvCxnSpPr>
        <p:spPr>
          <a:xfrm rot="5400000" flipH="1" flipV="1">
            <a:off x="3439356" y="2406589"/>
            <a:ext cx="967669" cy="833020"/>
          </a:xfrm>
          <a:prstGeom prst="bentConnector2">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7D05A028-30ED-4048-B948-89E218283345}"/>
              </a:ext>
            </a:extLst>
          </p:cNvPr>
          <p:cNvCxnSpPr>
            <a:endCxn id="13" idx="1"/>
          </p:cNvCxnSpPr>
          <p:nvPr/>
        </p:nvCxnSpPr>
        <p:spPr>
          <a:xfrm>
            <a:off x="5552379" y="1593543"/>
            <a:ext cx="833021" cy="727969"/>
          </a:xfrm>
          <a:prstGeom prst="bent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C75263B-5002-4240-B8BA-467D2E6C2548}"/>
              </a:ext>
            </a:extLst>
          </p:cNvPr>
          <p:cNvCxnSpPr>
            <a:cxnSpLocks/>
          </p:cNvCxnSpPr>
          <p:nvPr/>
        </p:nvCxnSpPr>
        <p:spPr>
          <a:xfrm flipV="1">
            <a:off x="7715825" y="2623351"/>
            <a:ext cx="715275" cy="683583"/>
          </a:xfrm>
          <a:prstGeom prst="bent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ACD035CD-3E14-483C-A1CA-A47F41729F0F}"/>
              </a:ext>
            </a:extLst>
          </p:cNvPr>
          <p:cNvCxnSpPr>
            <a:cxnSpLocks/>
            <a:endCxn id="17" idx="0"/>
          </p:cNvCxnSpPr>
          <p:nvPr/>
        </p:nvCxnSpPr>
        <p:spPr>
          <a:xfrm rot="5400000">
            <a:off x="9092207" y="3371490"/>
            <a:ext cx="693399" cy="564288"/>
          </a:xfrm>
          <a:prstGeom prst="bent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A35F69E-1239-4F04-8D9C-F247AD0BAEA1}"/>
              </a:ext>
            </a:extLst>
          </p:cNvPr>
          <p:cNvCxnSpPr>
            <a:cxnSpLocks/>
          </p:cNvCxnSpPr>
          <p:nvPr/>
        </p:nvCxnSpPr>
        <p:spPr>
          <a:xfrm rot="10800000" flipV="1">
            <a:off x="7833571" y="4114800"/>
            <a:ext cx="733380" cy="355106"/>
          </a:xfrm>
          <a:prstGeom prst="bent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DDCA71C-FAF7-4580-82DD-0F9D55569C44}"/>
              </a:ext>
            </a:extLst>
          </p:cNvPr>
          <p:cNvCxnSpPr>
            <a:cxnSpLocks/>
          </p:cNvCxnSpPr>
          <p:nvPr/>
        </p:nvCxnSpPr>
        <p:spPr>
          <a:xfrm rot="10800000" flipV="1">
            <a:off x="5787871" y="4585316"/>
            <a:ext cx="701707" cy="266330"/>
          </a:xfrm>
          <a:prstGeom prst="bent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7F7FC64D-1CB4-4BD0-B2C0-9D5C6FD098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2170" y="4047243"/>
            <a:ext cx="1448170" cy="2574524"/>
          </a:xfrm>
          <a:prstGeom prst="rect">
            <a:avLst/>
          </a:prstGeom>
        </p:spPr>
      </p:pic>
      <p:grpSp>
        <p:nvGrpSpPr>
          <p:cNvPr id="66" name="Group 65">
            <a:extLst>
              <a:ext uri="{FF2B5EF4-FFF2-40B4-BE49-F238E27FC236}">
                <a16:creationId xmlns:a16="http://schemas.microsoft.com/office/drawing/2014/main" id="{A13E146E-FC3C-4181-AA0F-969BDB9711B6}"/>
              </a:ext>
            </a:extLst>
          </p:cNvPr>
          <p:cNvGrpSpPr/>
          <p:nvPr/>
        </p:nvGrpSpPr>
        <p:grpSpPr>
          <a:xfrm>
            <a:off x="3740340" y="4762871"/>
            <a:ext cx="2687093" cy="2095129"/>
            <a:chOff x="2799307" y="3861788"/>
            <a:chExt cx="2687093" cy="2095129"/>
          </a:xfrm>
        </p:grpSpPr>
        <p:cxnSp>
          <p:nvCxnSpPr>
            <p:cNvPr id="52" name="Straight Connector 51">
              <a:extLst>
                <a:ext uri="{FF2B5EF4-FFF2-40B4-BE49-F238E27FC236}">
                  <a16:creationId xmlns:a16="http://schemas.microsoft.com/office/drawing/2014/main" id="{8762E31F-2DB8-4E4A-8380-6726C57464BC}"/>
                </a:ext>
              </a:extLst>
            </p:cNvPr>
            <p:cNvCxnSpPr>
              <a:cxnSpLocks/>
            </p:cNvCxnSpPr>
            <p:nvPr/>
          </p:nvCxnSpPr>
          <p:spPr>
            <a:xfrm flipH="1">
              <a:off x="5362113" y="3861788"/>
              <a:ext cx="124287"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E9DE346-0714-4F76-8AF3-B9B0DCD89882}"/>
                </a:ext>
              </a:extLst>
            </p:cNvPr>
            <p:cNvCxnSpPr/>
            <p:nvPr/>
          </p:nvCxnSpPr>
          <p:spPr>
            <a:xfrm>
              <a:off x="5379869" y="3861788"/>
              <a:ext cx="0" cy="2095129"/>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6935C8F-3CF4-421D-9B38-A9E9EAEAE6DF}"/>
                </a:ext>
              </a:extLst>
            </p:cNvPr>
            <p:cNvCxnSpPr>
              <a:cxnSpLocks/>
            </p:cNvCxnSpPr>
            <p:nvPr/>
          </p:nvCxnSpPr>
          <p:spPr>
            <a:xfrm flipH="1" flipV="1">
              <a:off x="3133818" y="5939160"/>
              <a:ext cx="2263808" cy="17756"/>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77C98BA-F0FB-4C68-8753-FAB9F417DE81}"/>
                </a:ext>
              </a:extLst>
            </p:cNvPr>
            <p:cNvCxnSpPr/>
            <p:nvPr/>
          </p:nvCxnSpPr>
          <p:spPr>
            <a:xfrm flipH="1">
              <a:off x="2799307" y="4607510"/>
              <a:ext cx="34338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4537DF2-9341-4F70-9A1B-ECCD9B252AAC}"/>
                </a:ext>
              </a:extLst>
            </p:cNvPr>
            <p:cNvCxnSpPr/>
            <p:nvPr/>
          </p:nvCxnSpPr>
          <p:spPr>
            <a:xfrm flipV="1">
              <a:off x="3133818" y="4607510"/>
              <a:ext cx="0" cy="133165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A6BF4F91-47E4-4EC5-9F47-74BA7FAC9079}"/>
              </a:ext>
            </a:extLst>
          </p:cNvPr>
          <p:cNvSpPr txBox="1"/>
          <p:nvPr/>
        </p:nvSpPr>
        <p:spPr>
          <a:xfrm>
            <a:off x="0" y="63539"/>
            <a:ext cx="10866268" cy="707886"/>
          </a:xfrm>
          <a:prstGeom prst="rect">
            <a:avLst/>
          </a:prstGeom>
          <a:noFill/>
        </p:spPr>
        <p:txBody>
          <a:bodyPr wrap="square" rtlCol="0">
            <a:spAutoFit/>
          </a:bodyPr>
          <a:lstStyle/>
          <a:p>
            <a:pPr algn="ctr">
              <a:spcBef>
                <a:spcPct val="0"/>
              </a:spcBef>
            </a:pPr>
            <a:r>
              <a:rPr lang="en-US" sz="4000" b="1" dirty="0">
                <a:solidFill>
                  <a:schemeClr val="tx2"/>
                </a:solidFill>
                <a:latin typeface="+mj-lt"/>
                <a:ea typeface="+mj-ea"/>
                <a:cs typeface="+mj-cs"/>
              </a:rPr>
              <a:t>Prototype of the mobile application</a:t>
            </a:r>
          </a:p>
        </p:txBody>
      </p:sp>
    </p:spTree>
    <p:extLst>
      <p:ext uri="{BB962C8B-B14F-4D97-AF65-F5344CB8AC3E}">
        <p14:creationId xmlns:p14="http://schemas.microsoft.com/office/powerpoint/2010/main" val="5955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1000"/>
                                        <p:tgtEl>
                                          <p:spTgt spid="29"/>
                                        </p:tgtEl>
                                      </p:cBhvr>
                                    </p:animEffect>
                                    <p:anim calcmode="lin" valueType="num">
                                      <p:cBhvr>
                                        <p:cTn id="51" dur="1000" fill="hold"/>
                                        <p:tgtEl>
                                          <p:spTgt spid="29"/>
                                        </p:tgtEl>
                                        <p:attrNameLst>
                                          <p:attrName>ppt_x</p:attrName>
                                        </p:attrNameLst>
                                      </p:cBhvr>
                                      <p:tavLst>
                                        <p:tav tm="0">
                                          <p:val>
                                            <p:strVal val="#ppt_x"/>
                                          </p:val>
                                        </p:tav>
                                        <p:tav tm="100000">
                                          <p:val>
                                            <p:strVal val="#ppt_x"/>
                                          </p:val>
                                        </p:tav>
                                      </p:tavLst>
                                    </p:anim>
                                    <p:anim calcmode="lin" valueType="num">
                                      <p:cBhvr>
                                        <p:cTn id="5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p:cTn id="69" dur="500" fill="hold"/>
                                        <p:tgtEl>
                                          <p:spTgt spid="7"/>
                                        </p:tgtEl>
                                        <p:attrNameLst>
                                          <p:attrName>ppt_w</p:attrName>
                                        </p:attrNameLst>
                                      </p:cBhvr>
                                      <p:tavLst>
                                        <p:tav tm="0">
                                          <p:val>
                                            <p:fltVal val="0"/>
                                          </p:val>
                                        </p:tav>
                                        <p:tav tm="100000">
                                          <p:val>
                                            <p:strVal val="#ppt_w"/>
                                          </p:val>
                                        </p:tav>
                                      </p:tavLst>
                                    </p:anim>
                                    <p:anim calcmode="lin" valueType="num">
                                      <p:cBhvr>
                                        <p:cTn id="70" dur="500" fill="hold"/>
                                        <p:tgtEl>
                                          <p:spTgt spid="7"/>
                                        </p:tgtEl>
                                        <p:attrNameLst>
                                          <p:attrName>ppt_h</p:attrName>
                                        </p:attrNameLst>
                                      </p:cBhvr>
                                      <p:tavLst>
                                        <p:tav tm="0">
                                          <p:val>
                                            <p:fltVal val="0"/>
                                          </p:val>
                                        </p:tav>
                                        <p:tav tm="100000">
                                          <p:val>
                                            <p:strVal val="#ppt_h"/>
                                          </p:val>
                                        </p:tav>
                                      </p:tavLst>
                                    </p:anim>
                                    <p:animEffect transition="in" filter="fade">
                                      <p:cBhvr>
                                        <p:cTn id="71" dur="500"/>
                                        <p:tgtEl>
                                          <p:spTgt spid="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p:cTn id="81" dur="500" fill="hold"/>
                                        <p:tgtEl>
                                          <p:spTgt spid="9"/>
                                        </p:tgtEl>
                                        <p:attrNameLst>
                                          <p:attrName>ppt_w</p:attrName>
                                        </p:attrNameLst>
                                      </p:cBhvr>
                                      <p:tavLst>
                                        <p:tav tm="0">
                                          <p:val>
                                            <p:fltVal val="0"/>
                                          </p:val>
                                        </p:tav>
                                        <p:tav tm="100000">
                                          <p:val>
                                            <p:strVal val="#ppt_w"/>
                                          </p:val>
                                        </p:tav>
                                      </p:tavLst>
                                    </p:anim>
                                    <p:anim calcmode="lin" valueType="num">
                                      <p:cBhvr>
                                        <p:cTn id="82" dur="500" fill="hold"/>
                                        <p:tgtEl>
                                          <p:spTgt spid="9"/>
                                        </p:tgtEl>
                                        <p:attrNameLst>
                                          <p:attrName>ppt_h</p:attrName>
                                        </p:attrNameLst>
                                      </p:cBhvr>
                                      <p:tavLst>
                                        <p:tav tm="0">
                                          <p:val>
                                            <p:fltVal val="0"/>
                                          </p:val>
                                        </p:tav>
                                        <p:tav tm="100000">
                                          <p:val>
                                            <p:strVal val="#ppt_h"/>
                                          </p:val>
                                        </p:tav>
                                      </p:tavLst>
                                    </p:anim>
                                    <p:animEffect transition="in" filter="fade">
                                      <p:cBhvr>
                                        <p:cTn id="83" dur="500"/>
                                        <p:tgtEl>
                                          <p:spTgt spid="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themeOverride>
</file>

<file path=docProps/app.xml><?xml version="1.0" encoding="utf-8"?>
<Properties xmlns="http://schemas.openxmlformats.org/officeDocument/2006/extended-properties" xmlns:vt="http://schemas.openxmlformats.org/officeDocument/2006/docPropsVTypes">
  <Template/>
  <TotalTime>1698</TotalTime>
  <Words>845</Words>
  <Application>Microsoft Office PowerPoint</Application>
  <PresentationFormat>Widescreen</PresentationFormat>
  <Paragraphs>200</Paragraphs>
  <Slides>22</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Britannic Bold</vt:lpstr>
      <vt:lpstr>Calibri</vt:lpstr>
      <vt:lpstr>Century Gothic</vt:lpstr>
      <vt:lpstr>Courier New</vt:lpstr>
      <vt:lpstr>Times New Roman</vt:lpstr>
      <vt:lpstr>Wingdings</vt:lpstr>
      <vt:lpstr>Wingdings 3</vt:lpstr>
      <vt:lpstr>Ion</vt:lpstr>
      <vt:lpstr>Easy parking</vt:lpstr>
      <vt:lpstr>Outlines </vt:lpstr>
      <vt:lpstr>Introduction and problem description</vt:lpstr>
      <vt:lpstr>PowerPoint Presentation</vt:lpstr>
      <vt:lpstr>Logo Design</vt:lpstr>
      <vt:lpstr>PowerPoint Presentation</vt:lpstr>
      <vt:lpstr>PowerPoint Presentation</vt:lpstr>
      <vt:lpstr>PowerPoint Presentation</vt:lpstr>
      <vt:lpstr>PowerPoint Presentation</vt:lpstr>
      <vt:lpstr>Sequence diagram </vt:lpstr>
      <vt:lpstr>PowerPoint Presentation</vt:lpstr>
      <vt:lpstr>CRC CARD</vt:lpstr>
      <vt:lpstr>ER Diagram</vt:lpstr>
      <vt:lpstr>System implementation </vt:lpstr>
      <vt:lpstr>PowerPoint Presentation</vt:lpstr>
      <vt:lpstr>web management system</vt:lpstr>
      <vt:lpstr>Mobile App Development </vt:lpstr>
      <vt:lpstr>System testing </vt:lpstr>
      <vt:lpstr>PowerPoint Presentation</vt:lpstr>
      <vt:lpstr>Conclusion</vt:lpstr>
      <vt:lpstr>Thank you…</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Shromin</dc:creator>
  <cp:lastModifiedBy>Mohammad Mahbobur Rahman</cp:lastModifiedBy>
  <cp:revision>63</cp:revision>
  <dcterms:created xsi:type="dcterms:W3CDTF">2017-10-09T18:40:13Z</dcterms:created>
  <dcterms:modified xsi:type="dcterms:W3CDTF">2017-11-29T22:31:06Z</dcterms:modified>
</cp:coreProperties>
</file>